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46"/>
  </p:notesMasterIdLst>
  <p:handoutMasterIdLst>
    <p:handoutMasterId r:id="rId47"/>
  </p:handoutMasterIdLst>
  <p:sldIdLst>
    <p:sldId id="257" r:id="rId4"/>
    <p:sldId id="258" r:id="rId5"/>
    <p:sldId id="272" r:id="rId6"/>
    <p:sldId id="407" r:id="rId7"/>
    <p:sldId id="408" r:id="rId8"/>
    <p:sldId id="409" r:id="rId9"/>
    <p:sldId id="356" r:id="rId10"/>
    <p:sldId id="406" r:id="rId11"/>
    <p:sldId id="358" r:id="rId12"/>
    <p:sldId id="412" r:id="rId13"/>
    <p:sldId id="413" r:id="rId14"/>
    <p:sldId id="414" r:id="rId15"/>
    <p:sldId id="415" r:id="rId16"/>
    <p:sldId id="372" r:id="rId17"/>
    <p:sldId id="373" r:id="rId18"/>
    <p:sldId id="416" r:id="rId19"/>
    <p:sldId id="417" r:id="rId20"/>
    <p:sldId id="418" r:id="rId21"/>
    <p:sldId id="419" r:id="rId22"/>
    <p:sldId id="420" r:id="rId23"/>
    <p:sldId id="421" r:id="rId24"/>
    <p:sldId id="422" r:id="rId25"/>
    <p:sldId id="423" r:id="rId26"/>
    <p:sldId id="424" r:id="rId27"/>
    <p:sldId id="425" r:id="rId28"/>
    <p:sldId id="399" r:id="rId29"/>
    <p:sldId id="400" r:id="rId30"/>
    <p:sldId id="401" r:id="rId31"/>
    <p:sldId id="402" r:id="rId32"/>
    <p:sldId id="403" r:id="rId33"/>
    <p:sldId id="436" r:id="rId34"/>
    <p:sldId id="437" r:id="rId35"/>
    <p:sldId id="438" r:id="rId36"/>
    <p:sldId id="439" r:id="rId37"/>
    <p:sldId id="440" r:id="rId38"/>
    <p:sldId id="441" r:id="rId39"/>
    <p:sldId id="442" r:id="rId40"/>
    <p:sldId id="443" r:id="rId41"/>
    <p:sldId id="444" r:id="rId42"/>
    <p:sldId id="445" r:id="rId43"/>
    <p:sldId id="263" r:id="rId44"/>
    <p:sldId id="265"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A31A"/>
    <a:srgbClr val="067BB3"/>
    <a:srgbClr val="FFFFFF"/>
    <a:srgbClr val="0085BD"/>
    <a:srgbClr val="F1F1F1"/>
    <a:srgbClr val="B2B2B2"/>
    <a:srgbClr val="0089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showGuides="1">
      <p:cViewPr varScale="1">
        <p:scale>
          <a:sx n="84" d="100"/>
          <a:sy n="84" d="100"/>
        </p:scale>
        <p:origin x="63" y="189"/>
      </p:cViewPr>
      <p:guideLst>
        <p:guide orient="horz" pos="2280"/>
        <p:guide pos="3840"/>
        <p:guide pos="1118"/>
        <p:guide pos="6562"/>
        <p:guide orient="horz" pos="1114"/>
        <p:guide orient="horz" pos="3166"/>
        <p:guide orient="horz" pos="570"/>
        <p:guide orient="horz" pos="3746"/>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notesMaster" Target="notesMasters/notesMaster1.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66BC7FF0-7F34-4D2C-B2C6-DA0CD07C129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8B38E-3752-4DB8-8226-6C41FFB8EDE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6BC7FF0-7F34-4D2C-B2C6-DA0CD07C129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8B38E-3752-4DB8-8226-6C41FFB8EDE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6BC7FF0-7F34-4D2C-B2C6-DA0CD07C129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8B38E-3752-4DB8-8226-6C41FFB8EDE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66BC7FF0-7F34-4D2C-B2C6-DA0CD07C129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8B38E-3752-4DB8-8226-6C41FFB8EDE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6BC7FF0-7F34-4D2C-B2C6-DA0CD07C129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8B38E-3752-4DB8-8226-6C41FFB8EDE6}"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6BC7FF0-7F34-4D2C-B2C6-DA0CD07C129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8B38E-3752-4DB8-8226-6C41FFB8EDE6}"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6BC7FF0-7F34-4D2C-B2C6-DA0CD07C129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8B38E-3752-4DB8-8226-6C41FFB8EDE6}"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6BC7FF0-7F34-4D2C-B2C6-DA0CD07C129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98B38E-3752-4DB8-8226-6C41FFB8EDE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6BC7FF0-7F34-4D2C-B2C6-DA0CD07C129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98B38E-3752-4DB8-8226-6C41FFB8EDE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6BC7FF0-7F34-4D2C-B2C6-DA0CD07C129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98B38E-3752-4DB8-8226-6C41FFB8EDE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6BC7FF0-7F34-4D2C-B2C6-DA0CD07C129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8B38E-3752-4DB8-8226-6C41FFB8EDE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6BC7FF0-7F34-4D2C-B2C6-DA0CD07C129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8B38E-3752-4DB8-8226-6C41FFB8EDE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6BC7FF0-7F34-4D2C-B2C6-DA0CD07C129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8B38E-3752-4DB8-8226-6C41FFB8EDE6}"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6BC7FF0-7F34-4D2C-B2C6-DA0CD07C129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8B38E-3752-4DB8-8226-6C41FFB8EDE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6BC7FF0-7F34-4D2C-B2C6-DA0CD07C129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8B38E-3752-4DB8-8226-6C41FFB8EDE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6BC7FF0-7F34-4D2C-B2C6-DA0CD07C129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8B38E-3752-4DB8-8226-6C41FFB8EDE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6BC7FF0-7F34-4D2C-B2C6-DA0CD07C129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8B38E-3752-4DB8-8226-6C41FFB8EDE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6BC7FF0-7F34-4D2C-B2C6-DA0CD07C129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98B38E-3752-4DB8-8226-6C41FFB8EDE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6BC7FF0-7F34-4D2C-B2C6-DA0CD07C129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98B38E-3752-4DB8-8226-6C41FFB8EDE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6BC7FF0-7F34-4D2C-B2C6-DA0CD07C129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98B38E-3752-4DB8-8226-6C41FFB8EDE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6BC7FF0-7F34-4D2C-B2C6-DA0CD07C129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8B38E-3752-4DB8-8226-6C41FFB8EDE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6BC7FF0-7F34-4D2C-B2C6-DA0CD07C129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8B38E-3752-4DB8-8226-6C41FFB8EDE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BC7FF0-7F34-4D2C-B2C6-DA0CD07C129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98B38E-3752-4DB8-8226-6C41FFB8EDE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BC7FF0-7F34-4D2C-B2C6-DA0CD07C129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98B38E-3752-4DB8-8226-6C41FFB8EDE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srcRect/>
          <a:stretch>
            <a:fillRect/>
          </a:stretch>
        </p:blipFill>
        <p:spPr>
          <a:xfrm>
            <a:off x="-2" y="0"/>
            <a:ext cx="12192001" cy="6858000"/>
          </a:xfrm>
          <a:prstGeom prst="rect">
            <a:avLst/>
          </a:prstGeom>
        </p:spPr>
      </p:pic>
      <p:sp>
        <p:nvSpPr>
          <p:cNvPr id="5" name="文本框 4"/>
          <p:cNvSpPr txBox="1"/>
          <p:nvPr/>
        </p:nvSpPr>
        <p:spPr>
          <a:xfrm>
            <a:off x="2529840" y="2640965"/>
            <a:ext cx="7132955" cy="953135"/>
          </a:xfrm>
          <a:prstGeom prst="rect">
            <a:avLst/>
          </a:prstGeom>
          <a:noFill/>
        </p:spPr>
        <p:txBody>
          <a:bodyPr wrap="square" rtlCol="0">
            <a:spAutoFit/>
          </a:bodyPr>
          <a:lstStyle/>
          <a:p>
            <a:pPr algn="ctr"/>
            <a:r>
              <a:rPr lang="zh-CN" altLang="en-US" sz="2800" b="1" dirty="0">
                <a:solidFill>
                  <a:srgbClr val="FF0000"/>
                </a:solidFill>
                <a:latin typeface="思源黑体 CN Bold" panose="020B0800000000000000" pitchFamily="34" charset="-122"/>
                <a:ea typeface="思源黑体 CN Bold" panose="020B0800000000000000" pitchFamily="34" charset="-122"/>
              </a:rPr>
              <a:t>云上的人工智能与大数据</a:t>
            </a:r>
            <a:endParaRPr lang="en-US" altLang="zh-CN" sz="2800" b="1" dirty="0">
              <a:solidFill>
                <a:srgbClr val="FF0000"/>
              </a:solidFill>
              <a:latin typeface="思源黑体 CN Bold" panose="020B0800000000000000" pitchFamily="34" charset="-122"/>
              <a:ea typeface="思源黑体 CN Bold" panose="020B0800000000000000" pitchFamily="34" charset="-122"/>
            </a:endParaRPr>
          </a:p>
          <a:p>
            <a:pPr algn="ctr"/>
            <a:endParaRPr lang="en-US" altLang="zh-CN" sz="2800" b="1" dirty="0">
              <a:solidFill>
                <a:srgbClr val="FF0000"/>
              </a:solidFill>
              <a:latin typeface="思源黑体 CN Bold" panose="020B0800000000000000" pitchFamily="34" charset="-122"/>
              <a:ea typeface="思源黑体 CN Bold" panose="020B0800000000000000" pitchFamily="34" charset="-122"/>
            </a:endParaRPr>
          </a:p>
        </p:txBody>
      </p:sp>
      <p:sp>
        <p:nvSpPr>
          <p:cNvPr id="7" name="矩形: 圆角 6"/>
          <p:cNvSpPr/>
          <p:nvPr/>
        </p:nvSpPr>
        <p:spPr>
          <a:xfrm>
            <a:off x="5054600" y="3874135"/>
            <a:ext cx="2082165" cy="3733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471035" y="3879215"/>
            <a:ext cx="3225165" cy="368300"/>
          </a:xfrm>
          <a:prstGeom prst="rect">
            <a:avLst/>
          </a:prstGeom>
          <a:noFill/>
        </p:spPr>
        <p:txBody>
          <a:bodyPr wrap="square" rtlCol="0">
            <a:spAutoFit/>
          </a:bodyPr>
          <a:lstStyle/>
          <a:p>
            <a:pPr algn="ctr"/>
            <a:r>
              <a:rPr lang="en-US" altLang="zh-CN" b="1" dirty="0">
                <a:solidFill>
                  <a:srgbClr val="067BB3"/>
                </a:solidFill>
                <a:latin typeface="思源黑体 CN Normal" panose="020B0400000000000000" pitchFamily="34" charset="-122"/>
                <a:ea typeface="思源黑体 CN Normal" panose="020B0400000000000000" pitchFamily="34" charset="-122"/>
              </a:rPr>
              <a:t> 机器海岸线 2018.07</a:t>
            </a:r>
            <a:endParaRPr lang="en-US" altLang="zh-CN" b="1" dirty="0">
              <a:solidFill>
                <a:srgbClr val="067BB3"/>
              </a:solidFill>
              <a:latin typeface="思源黑体 CN Normal" panose="020B0400000000000000" pitchFamily="34" charset="-122"/>
              <a:ea typeface="思源黑体 CN Normal" panose="020B0400000000000000" pitchFamily="34" charset="-122"/>
            </a:endParaRPr>
          </a:p>
        </p:txBody>
      </p:sp>
      <p:sp>
        <p:nvSpPr>
          <p:cNvPr id="2" name="文本框 1"/>
          <p:cNvSpPr txBox="1"/>
          <p:nvPr/>
        </p:nvSpPr>
        <p:spPr>
          <a:xfrm>
            <a:off x="1075055" y="1353820"/>
            <a:ext cx="10017760" cy="768350"/>
          </a:xfrm>
          <a:prstGeom prst="rect">
            <a:avLst/>
          </a:prstGeom>
          <a:noFill/>
        </p:spPr>
        <p:txBody>
          <a:bodyPr wrap="square" rtlCol="0">
            <a:spAutoFit/>
          </a:bodyPr>
          <a:lstStyle/>
          <a:p>
            <a:pPr algn="ctr"/>
            <a:r>
              <a:rPr lang="en-US" altLang="zh-CN" sz="4400" b="1" dirty="0">
                <a:solidFill>
                  <a:schemeClr val="bg1"/>
                </a:solidFill>
                <a:latin typeface="思源黑体 CN Light" panose="020B0300000000000000" pitchFamily="34" charset="-122"/>
                <a:ea typeface="思源黑体 CN Light" panose="020B0300000000000000" pitchFamily="34" charset="-122"/>
              </a:rPr>
              <a:t>基于AWS.TensorFLow.Spark的科研调查</a:t>
            </a:r>
            <a:endParaRPr lang="en-US" altLang="zh-CN" sz="4400" b="1" dirty="0">
              <a:solidFill>
                <a:schemeClr val="bg1"/>
              </a:solidFill>
              <a:latin typeface="思源黑体 CN Light" panose="020B0300000000000000" pitchFamily="34" charset="-122"/>
              <a:ea typeface="思源黑体 CN Light" panose="020B03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引文数量较多的文献</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2030095"/>
          </a:xfrm>
          <a:prstGeom prst="rect">
            <a:avLst/>
          </a:prstGeom>
          <a:noFill/>
        </p:spPr>
        <p:txBody>
          <a:bodyPr wrap="square" rtlCol="0">
            <a:spAutoFit/>
          </a:bodyPr>
          <a:p>
            <a:r>
              <a:rPr lang="zh-CN" altLang="en-US">
                <a:solidFill>
                  <a:srgbClr val="FF0000"/>
                </a:solidFill>
              </a:rPr>
              <a:t>    [学位论文] 基于iOS平台的云服务器管理系统研究与实现 引证(6)</a:t>
            </a:r>
            <a:endParaRPr lang="zh-CN" altLang="en-US">
              <a:solidFill>
                <a:srgbClr val="FF0000"/>
              </a:solidFill>
            </a:endParaRPr>
          </a:p>
          <a:p>
            <a:r>
              <a:rPr lang="zh-CN" altLang="en-US">
                <a:solidFill>
                  <a:srgbClr val="FF0000"/>
                </a:solidFill>
              </a:rPr>
              <a:t>    作者：薛琳（东华大学）</a:t>
            </a:r>
            <a:endParaRPr lang="zh-CN" altLang="en-US">
              <a:solidFill>
                <a:srgbClr val="FF0000"/>
              </a:solidFill>
            </a:endParaRPr>
          </a:p>
          <a:p>
            <a:r>
              <a:rPr lang="zh-CN" altLang="en-US">
                <a:solidFill>
                  <a:srgbClr val="FF0000"/>
                </a:solidFill>
              </a:rPr>
              <a:t>    学位名称：硕士</a:t>
            </a:r>
            <a:endParaRPr lang="zh-CN" altLang="en-US">
              <a:solidFill>
                <a:srgbClr val="FF0000"/>
              </a:solidFill>
            </a:endParaRPr>
          </a:p>
          <a:p>
            <a:r>
              <a:rPr lang="zh-CN" altLang="en-US">
                <a:solidFill>
                  <a:srgbClr val="FF0000"/>
                </a:solidFill>
              </a:rPr>
              <a:t>    出处：东华大学 2015 </a:t>
            </a:r>
            <a:endParaRPr lang="zh-CN" altLang="en-US">
              <a:solidFill>
                <a:srgbClr val="FF0000"/>
              </a:solidFill>
            </a:endParaRPr>
          </a:p>
          <a:p>
            <a:r>
              <a:rPr lang="zh-CN" altLang="en-US">
                <a:solidFill>
                  <a:srgbClr val="FF0000"/>
                </a:solidFill>
              </a:rPr>
              <a:t>    关键词：云服务器；iOS；存储资源；性能监控</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引文数量较多的文献</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2306955"/>
          </a:xfrm>
          <a:prstGeom prst="rect">
            <a:avLst/>
          </a:prstGeom>
          <a:noFill/>
        </p:spPr>
        <p:txBody>
          <a:bodyPr wrap="square" rtlCol="0">
            <a:spAutoFit/>
          </a:bodyPr>
          <a:p>
            <a:r>
              <a:rPr lang="zh-CN" altLang="en-US">
                <a:solidFill>
                  <a:srgbClr val="FF0000"/>
                </a:solidFill>
              </a:rPr>
              <a:t>    [学位论文] 云服务水平协议的全生命周期管理研究 引证(1)</a:t>
            </a:r>
            <a:endParaRPr lang="zh-CN" altLang="en-US">
              <a:solidFill>
                <a:srgbClr val="FF0000"/>
              </a:solidFill>
            </a:endParaRPr>
          </a:p>
          <a:p>
            <a:r>
              <a:rPr lang="zh-CN" altLang="en-US">
                <a:solidFill>
                  <a:srgbClr val="FF0000"/>
                </a:solidFill>
              </a:rPr>
              <a:t>    作者：位静（南京大学）</a:t>
            </a:r>
            <a:endParaRPr lang="zh-CN" altLang="en-US">
              <a:solidFill>
                <a:srgbClr val="FF0000"/>
              </a:solidFill>
            </a:endParaRPr>
          </a:p>
          <a:p>
            <a:r>
              <a:rPr lang="zh-CN" altLang="en-US">
                <a:solidFill>
                  <a:srgbClr val="FF0000"/>
                </a:solidFill>
              </a:rPr>
              <a:t>    学位名称：硕士</a:t>
            </a:r>
            <a:endParaRPr lang="zh-CN" altLang="en-US">
              <a:solidFill>
                <a:srgbClr val="FF0000"/>
              </a:solidFill>
            </a:endParaRPr>
          </a:p>
          <a:p>
            <a:r>
              <a:rPr lang="zh-CN" altLang="en-US">
                <a:solidFill>
                  <a:srgbClr val="FF0000"/>
                </a:solidFill>
              </a:rPr>
              <a:t>    出处：南京大学 2013 </a:t>
            </a:r>
            <a:endParaRPr lang="zh-CN" altLang="en-US">
              <a:solidFill>
                <a:srgbClr val="FF0000"/>
              </a:solidFill>
            </a:endParaRPr>
          </a:p>
          <a:p>
            <a:r>
              <a:rPr lang="zh-CN" altLang="en-US">
                <a:solidFill>
                  <a:srgbClr val="FF0000"/>
                </a:solidFill>
              </a:rPr>
              <a:t>    关键词：云计算；服务水平协议；SLA参数；软件即服务；全生命周期管理</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引文数量较多的文献</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2030095"/>
          </a:xfrm>
          <a:prstGeom prst="rect">
            <a:avLst/>
          </a:prstGeom>
          <a:noFill/>
        </p:spPr>
        <p:txBody>
          <a:bodyPr wrap="square" rtlCol="0">
            <a:spAutoFit/>
          </a:bodyPr>
          <a:p>
            <a:r>
              <a:rPr lang="zh-CN" altLang="en-US">
                <a:solidFill>
                  <a:srgbClr val="FF0000"/>
                </a:solidFill>
              </a:rPr>
              <a:t>    [期刊] AWS推出面向开发人员、支持深度学习的摄像机</a:t>
            </a:r>
            <a:endParaRPr lang="zh-CN" altLang="en-US">
              <a:solidFill>
                <a:srgbClr val="FF0000"/>
              </a:solidFill>
            </a:endParaRPr>
          </a:p>
          <a:p>
            <a:r>
              <a:rPr lang="zh-CN" altLang="en-US">
                <a:solidFill>
                  <a:srgbClr val="FF0000"/>
                </a:solidFill>
              </a:rPr>
              <a:t>    作者：CCE</a:t>
            </a:r>
            <a:endParaRPr lang="zh-CN" altLang="en-US">
              <a:solidFill>
                <a:srgbClr val="FF0000"/>
              </a:solidFill>
            </a:endParaRPr>
          </a:p>
          <a:p>
            <a:r>
              <a:rPr lang="zh-CN" altLang="en-US">
                <a:solidFill>
                  <a:srgbClr val="FF0000"/>
                </a:solidFill>
              </a:rPr>
              <a:t>    出处：电脑知识与技术(经验技巧) 2018 第1期 P108-111  1009-3044</a:t>
            </a:r>
            <a:endParaRPr lang="zh-CN" altLang="en-US">
              <a:solidFill>
                <a:srgbClr val="FF0000"/>
              </a:solidFill>
            </a:endParaRPr>
          </a:p>
          <a:p>
            <a:r>
              <a:rPr lang="zh-CN" altLang="en-US">
                <a:solidFill>
                  <a:srgbClr val="FF0000"/>
                </a:solidFill>
              </a:rPr>
              <a:t>    关键词：无线摄像机；机器学习；快速开发；AWS；SERVICES；应用服务；学习模型；视觉模型</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引文数量较多的文献</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1476375"/>
          </a:xfrm>
          <a:prstGeom prst="rect">
            <a:avLst/>
          </a:prstGeom>
          <a:noFill/>
        </p:spPr>
        <p:txBody>
          <a:bodyPr wrap="square" rtlCol="0">
            <a:spAutoFit/>
          </a:bodyPr>
          <a:p>
            <a:r>
              <a:rPr lang="zh-CN" altLang="en-US">
                <a:solidFill>
                  <a:srgbClr val="FF0000"/>
                </a:solidFill>
              </a:rPr>
              <a:t>    [期刊] PTC获得AWS物联网资质</a:t>
            </a:r>
            <a:endParaRPr lang="zh-CN" altLang="en-US">
              <a:solidFill>
                <a:srgbClr val="FF0000"/>
              </a:solidFill>
            </a:endParaRPr>
          </a:p>
          <a:p>
            <a:r>
              <a:rPr lang="zh-CN" altLang="en-US">
                <a:solidFill>
                  <a:srgbClr val="FF0000"/>
                </a:solidFill>
              </a:rPr>
              <a:t>    出处：智能制造 2017 第1期 P10  1671-8186</a:t>
            </a:r>
            <a:endParaRPr lang="zh-CN" altLang="en-US">
              <a:solidFill>
                <a:srgbClr val="FF0000"/>
              </a:solidFill>
            </a:endParaRPr>
          </a:p>
          <a:p>
            <a:r>
              <a:rPr lang="zh-CN" altLang="en-US">
                <a:solidFill>
                  <a:srgbClr val="FF0000"/>
                </a:solidFill>
              </a:rPr>
              <a:t>    关键词：物联网；AWS；PTC；资质；网络服务；商业价值；医疗保健；交通运输</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0" y="0"/>
            <a:ext cx="3438525" cy="6858000"/>
          </a:xfrm>
          <a:prstGeom prst="rect">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1" cstate="print"/>
          <a:srcRect/>
          <a:stretch>
            <a:fillRect/>
          </a:stretch>
        </p:blipFill>
        <p:spPr>
          <a:xfrm>
            <a:off x="1842884" y="1141412"/>
            <a:ext cx="3254375" cy="4648201"/>
          </a:xfrm>
          <a:prstGeom prst="rect">
            <a:avLst/>
          </a:prstGeom>
        </p:spPr>
      </p:pic>
      <p:pic>
        <p:nvPicPr>
          <p:cNvPr id="4" name="图片 3"/>
          <p:cNvPicPr>
            <a:picLocks noChangeAspect="1"/>
          </p:cNvPicPr>
          <p:nvPr/>
        </p:nvPicPr>
        <p:blipFill>
          <a:blip r:embed="rId2" cstate="print"/>
          <a:stretch>
            <a:fillRect/>
          </a:stretch>
        </p:blipFill>
        <p:spPr>
          <a:xfrm>
            <a:off x="1774825" y="912865"/>
            <a:ext cx="3390495" cy="5037085"/>
          </a:xfrm>
          <a:prstGeom prst="rect">
            <a:avLst/>
          </a:prstGeom>
          <a:effectLst>
            <a:outerShdw blurRad="50800" dist="63500" dir="13500000" sx="101000" sy="101000" algn="br" rotWithShape="0">
              <a:prstClr val="black">
                <a:alpha val="40000"/>
              </a:prstClr>
            </a:outerShdw>
          </a:effectLst>
        </p:spPr>
      </p:pic>
      <p:grpSp>
        <p:nvGrpSpPr>
          <p:cNvPr id="9" name="组合 8"/>
          <p:cNvGrpSpPr/>
          <p:nvPr/>
        </p:nvGrpSpPr>
        <p:grpSpPr>
          <a:xfrm>
            <a:off x="5461635" y="788035"/>
            <a:ext cx="6435725" cy="976630"/>
            <a:chOff x="2815979" y="571731"/>
            <a:chExt cx="6243955" cy="976836"/>
          </a:xfrm>
        </p:grpSpPr>
        <p:sp>
          <p:nvSpPr>
            <p:cNvPr id="10" name="文本框 9"/>
            <p:cNvSpPr txBox="1"/>
            <p:nvPr/>
          </p:nvSpPr>
          <p:spPr>
            <a:xfrm>
              <a:off x="2815979" y="571731"/>
              <a:ext cx="6243955" cy="52208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三、TensorFlow</a:t>
              </a:r>
              <a:endParaRPr lang="zh-CN" altLang="en-US" sz="2800" dirty="0">
                <a:latin typeface="思源黑体 CN Bold" panose="020B0800000000000000" pitchFamily="34" charset="-122"/>
                <a:ea typeface="思源黑体 CN Bold" panose="020B0800000000000000" pitchFamily="34" charset="-122"/>
              </a:endParaRPr>
            </a:p>
          </p:txBody>
        </p:sp>
        <p:sp>
          <p:nvSpPr>
            <p:cNvPr id="11" name="矩形: 圆角 10"/>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3"/>
          <a:stretch>
            <a:fillRect/>
          </a:stretch>
        </p:blipFill>
        <p:spPr>
          <a:xfrm>
            <a:off x="6108065" y="2036445"/>
            <a:ext cx="5142865" cy="28568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9199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2173198" y="547105"/>
            <a:ext cx="5895833" cy="1006046"/>
            <a:chOff x="3003939" y="125326"/>
            <a:chExt cx="5895833" cy="1006046"/>
          </a:xfrm>
        </p:grpSpPr>
        <p:sp>
          <p:nvSpPr>
            <p:cNvPr id="5" name="文本框 4"/>
            <p:cNvSpPr txBox="1"/>
            <p:nvPr/>
          </p:nvSpPr>
          <p:spPr>
            <a:xfrm>
              <a:off x="3003939" y="125326"/>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TensorFlow要点</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056309"/>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graphicFrame>
        <p:nvGraphicFramePr>
          <p:cNvPr id="10" name="表格 9"/>
          <p:cNvGraphicFramePr/>
          <p:nvPr/>
        </p:nvGraphicFramePr>
        <p:xfrm>
          <a:off x="484505" y="1069340"/>
          <a:ext cx="11222990" cy="5287010"/>
        </p:xfrm>
        <a:graphic>
          <a:graphicData uri="http://schemas.openxmlformats.org/drawingml/2006/table">
            <a:tbl>
              <a:tblPr firstRow="1" bandRow="1">
                <a:tableStyleId>{5C22544A-7EE6-4342-B048-85BDC9FD1C3A}</a:tableStyleId>
              </a:tblPr>
              <a:tblGrid>
                <a:gridCol w="2254885"/>
                <a:gridCol w="2947670"/>
                <a:gridCol w="2247265"/>
                <a:gridCol w="1471295"/>
                <a:gridCol w="2301875"/>
              </a:tblGrid>
              <a:tr h="623570">
                <a:tc>
                  <a:txBody>
                    <a:bodyPr/>
                    <a:p>
                      <a:pPr indent="0">
                        <a:buNone/>
                      </a:pPr>
                      <a:r>
                        <a:rPr lang="en-US" b="0">
                          <a:solidFill>
                            <a:srgbClr val="FF0000"/>
                          </a:solidFill>
                          <a:latin typeface="宋体" panose="02010600030101010101" pitchFamily="2" charset="-122"/>
                        </a:rPr>
                        <a:t>Neural Networks(25)</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Mathematical model(5)</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自动分类(3)</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机器视觉(2)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systems(2)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5760">
                <a:tc>
                  <a:txBody>
                    <a:bodyPr/>
                    <a:p>
                      <a:pPr indent="0">
                        <a:buNone/>
                      </a:pPr>
                      <a:r>
                        <a:rPr lang="zh-CN" b="0">
                          <a:solidFill>
                            <a:srgbClr val="FF0000"/>
                          </a:solidFill>
                          <a:ea typeface="宋体" panose="02010600030101010101" pitchFamily="2" charset="-122"/>
                        </a:rPr>
                        <a:t>机器学习(15)</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CNN(5)</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floW(3)</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开发者(2)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故障预测(2)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5760">
                <a:tc>
                  <a:txBody>
                    <a:bodyPr/>
                    <a:p>
                      <a:pPr indent="0">
                        <a:buNone/>
                      </a:pPr>
                      <a:r>
                        <a:rPr lang="zh-CN" b="0">
                          <a:solidFill>
                            <a:srgbClr val="FF0000"/>
                          </a:solidFill>
                          <a:ea typeface="宋体" panose="02010600030101010101" pitchFamily="2" charset="-122"/>
                        </a:rPr>
                        <a:t>人工智能(14)</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Monitoring(5)</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SOFTWARE(3)</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遥感图像(2)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Image processing(2)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buNone/>
                      </a:pPr>
                      <a:r>
                        <a:rPr lang="zh-CN" b="0">
                          <a:solidFill>
                            <a:srgbClr val="FF0000"/>
                          </a:solidFill>
                          <a:ea typeface="宋体" panose="02010600030101010101" pitchFamily="2" charset="-122"/>
                        </a:rPr>
                        <a:t>图像识别(8)</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IBm(4)</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ai(3)</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谷歌(2)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correlation(2)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5760">
                <a:tc>
                  <a:txBody>
                    <a:bodyPr/>
                    <a:p>
                      <a:pPr indent="0">
                        <a:buNone/>
                      </a:pPr>
                      <a:r>
                        <a:rPr lang="en-US" b="0">
                          <a:solidFill>
                            <a:srgbClr val="FF0000"/>
                          </a:solidFill>
                          <a:latin typeface="宋体" panose="02010600030101010101" pitchFamily="2" charset="-122"/>
                        </a:rPr>
                        <a:t>feature extraction(8)</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API(4)</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互联网(2)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开发工具(2)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scheduling(2)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buNone/>
                      </a:pPr>
                      <a:r>
                        <a:rPr lang="en-US" b="0">
                          <a:solidFill>
                            <a:srgbClr val="FF0000"/>
                          </a:solidFill>
                          <a:latin typeface="宋体" panose="02010600030101010101" pitchFamily="2" charset="-122"/>
                        </a:rPr>
                        <a:t>google(7)</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python(4)</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learning (artificial intelligence)(2)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移动式(2)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Artificial neural network(2)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buNone/>
                      </a:pPr>
                      <a:r>
                        <a:rPr lang="zh-CN" b="0">
                          <a:solidFill>
                            <a:srgbClr val="FF0000"/>
                          </a:solidFill>
                          <a:ea typeface="宋体" panose="02010600030101010101" pitchFamily="2" charset="-122"/>
                        </a:rPr>
                        <a:t>神经网络(6)</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field programmable gate arrays(3)</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Bp神经网络(2)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GPu(2)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Synchronization(2)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buNone/>
                      </a:pPr>
                      <a:r>
                        <a:rPr lang="en-US" b="0">
                          <a:solidFill>
                            <a:srgbClr val="FF0000"/>
                          </a:solidFill>
                          <a:latin typeface="宋体" panose="02010600030101010101" pitchFamily="2" charset="-122"/>
                        </a:rPr>
                        <a:t>optimization(5)</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internet(3)</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MRI(2)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gan(2)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robustness(2)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buNone/>
                      </a:pPr>
                      <a:r>
                        <a:rPr lang="en-US" b="0">
                          <a:solidFill>
                            <a:srgbClr val="FF0000"/>
                          </a:solidFill>
                          <a:latin typeface="宋体" panose="02010600030101010101" pitchFamily="2" charset="-122"/>
                        </a:rPr>
                        <a:t>Android(5)</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Microsoft(3)</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分布式(2)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Neural network(2)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buNone/>
                      </a:pPr>
                      <a:r>
                        <a:rPr lang="en-US" b="0">
                          <a:solidFill>
                            <a:srgbClr val="FF0000"/>
                          </a:solidFill>
                          <a:latin typeface="宋体" panose="02010600030101010101" pitchFamily="2" charset="-122"/>
                        </a:rPr>
                        <a:t>Classification(5)</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图像分类(3)</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人脸识别(2)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security(2)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2861310"/>
          </a:xfrm>
          <a:prstGeom prst="rect">
            <a:avLst/>
          </a:prstGeom>
          <a:noFill/>
        </p:spPr>
        <p:txBody>
          <a:bodyPr wrap="square" rtlCol="0">
            <a:spAutoFit/>
          </a:bodyPr>
          <a:p>
            <a:r>
              <a:rPr lang="zh-CN" altLang="en-US">
                <a:solidFill>
                  <a:srgbClr val="FF0000"/>
                </a:solidFill>
              </a:rPr>
              <a:t>    [期刊] 基于深度卷积神经网络的图像去噪研究 [中文核心期刊(北大)] [统计源期刊(中信所)] [CSCD中国科学引文库(中科院)] 引证(7)</a:t>
            </a:r>
            <a:endParaRPr lang="zh-CN" altLang="en-US">
              <a:solidFill>
                <a:srgbClr val="FF0000"/>
              </a:solidFill>
            </a:endParaRPr>
          </a:p>
          <a:p>
            <a:r>
              <a:rPr lang="zh-CN" altLang="en-US">
                <a:solidFill>
                  <a:srgbClr val="FF0000"/>
                </a:solidFill>
              </a:rPr>
              <a:t>    作者：李传朋，秦品乐，张晋京（中北大学计算机与控制工程学院）</a:t>
            </a:r>
            <a:endParaRPr lang="zh-CN" altLang="en-US">
              <a:solidFill>
                <a:srgbClr val="FF0000"/>
              </a:solidFill>
            </a:endParaRPr>
          </a:p>
          <a:p>
            <a:r>
              <a:rPr lang="zh-CN" altLang="en-US">
                <a:solidFill>
                  <a:srgbClr val="FF0000"/>
                </a:solidFill>
              </a:rPr>
              <a:t>    出处：计算机工程 2017 第43卷 第3期 P253-260  1000-3428</a:t>
            </a:r>
            <a:endParaRPr lang="zh-CN" altLang="en-US">
              <a:solidFill>
                <a:srgbClr val="FF0000"/>
              </a:solidFill>
            </a:endParaRPr>
          </a:p>
          <a:p>
            <a:r>
              <a:rPr lang="zh-CN" altLang="en-US">
                <a:solidFill>
                  <a:srgbClr val="FF0000"/>
                </a:solidFill>
              </a:rPr>
              <a:t>    关键词：卷积神经网络；图像去噪；反卷积；深度学习；修正线性单元</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2306955"/>
          </a:xfrm>
          <a:prstGeom prst="rect">
            <a:avLst/>
          </a:prstGeom>
          <a:noFill/>
        </p:spPr>
        <p:txBody>
          <a:bodyPr wrap="square" rtlCol="0">
            <a:spAutoFit/>
          </a:bodyPr>
          <a:p>
            <a:r>
              <a:rPr lang="zh-CN" altLang="en-US">
                <a:solidFill>
                  <a:srgbClr val="FF0000"/>
                </a:solidFill>
              </a:rPr>
              <a:t>    [期刊] 基于TensorFlow深度学习框架的卷积神经网络研究 [统计源期刊(中信所)]</a:t>
            </a:r>
            <a:endParaRPr lang="zh-CN" altLang="en-US">
              <a:solidFill>
                <a:srgbClr val="FF0000"/>
              </a:solidFill>
            </a:endParaRPr>
          </a:p>
          <a:p>
            <a:r>
              <a:rPr lang="zh-CN" altLang="en-US">
                <a:solidFill>
                  <a:srgbClr val="FF0000"/>
                </a:solidFill>
              </a:rPr>
              <a:t>    作者：袁文翠，孔雪（东北石油大学计算机与信息技术学院）</a:t>
            </a:r>
            <a:endParaRPr lang="zh-CN" altLang="en-US">
              <a:solidFill>
                <a:srgbClr val="FF0000"/>
              </a:solidFill>
            </a:endParaRPr>
          </a:p>
          <a:p>
            <a:r>
              <a:rPr lang="zh-CN" altLang="en-US">
                <a:solidFill>
                  <a:srgbClr val="FF0000"/>
                </a:solidFill>
              </a:rPr>
              <a:t>    出处：微型电脑应用 2018 第34卷 第2期 P29-32  1007-757X</a:t>
            </a:r>
            <a:endParaRPr lang="zh-CN" altLang="en-US">
              <a:solidFill>
                <a:srgbClr val="FF0000"/>
              </a:solidFill>
            </a:endParaRPr>
          </a:p>
          <a:p>
            <a:r>
              <a:rPr lang="zh-CN" altLang="en-US">
                <a:solidFill>
                  <a:srgbClr val="FF0000"/>
                </a:solidFill>
              </a:rPr>
              <a:t>    关键词：图像识别；TensorFlow；卷积神经网络</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1753235"/>
          </a:xfrm>
          <a:prstGeom prst="rect">
            <a:avLst/>
          </a:prstGeom>
          <a:noFill/>
        </p:spPr>
        <p:txBody>
          <a:bodyPr wrap="square" rtlCol="0">
            <a:spAutoFit/>
          </a:bodyPr>
          <a:p>
            <a:r>
              <a:rPr lang="zh-CN" altLang="en-US">
                <a:solidFill>
                  <a:srgbClr val="FF0000"/>
                </a:solidFill>
              </a:rPr>
              <a:t>    [期刊] 基于TensorFlow的手写数字识别系统</a:t>
            </a:r>
            <a:endParaRPr lang="zh-CN" altLang="en-US">
              <a:solidFill>
                <a:srgbClr val="FF0000"/>
              </a:solidFill>
            </a:endParaRPr>
          </a:p>
          <a:p>
            <a:r>
              <a:rPr lang="zh-CN" altLang="en-US">
                <a:solidFill>
                  <a:srgbClr val="FF0000"/>
                </a:solidFill>
              </a:rPr>
              <a:t>    作者：陈昊，郭海，刘大全，张家旗（大连民族大学计算机科学与工程学院；大连第一中学）</a:t>
            </a:r>
            <a:endParaRPr lang="zh-CN" altLang="en-US">
              <a:solidFill>
                <a:srgbClr val="FF0000"/>
              </a:solidFill>
            </a:endParaRPr>
          </a:p>
          <a:p>
            <a:r>
              <a:rPr lang="zh-CN" altLang="en-US">
                <a:solidFill>
                  <a:srgbClr val="FF0000"/>
                </a:solidFill>
              </a:rPr>
              <a:t>    出处：信息通信 2018 第3期 P108-110  1673-1131</a:t>
            </a:r>
            <a:endParaRPr lang="zh-CN" altLang="en-US">
              <a:solidFill>
                <a:srgbClr val="FF0000"/>
              </a:solidFill>
            </a:endParaRPr>
          </a:p>
          <a:p>
            <a:r>
              <a:rPr lang="zh-CN" altLang="en-US">
                <a:solidFill>
                  <a:srgbClr val="FF0000"/>
                </a:solidFill>
              </a:rPr>
              <a:t>    关键词：手写识别；Tensor；Flow；卷积神经网络</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2030095"/>
          </a:xfrm>
          <a:prstGeom prst="rect">
            <a:avLst/>
          </a:prstGeom>
          <a:noFill/>
        </p:spPr>
        <p:txBody>
          <a:bodyPr wrap="square" rtlCol="0">
            <a:spAutoFit/>
          </a:bodyPr>
          <a:p>
            <a:r>
              <a:rPr lang="zh-CN" altLang="en-US">
                <a:solidFill>
                  <a:srgbClr val="FF0000"/>
                </a:solidFill>
              </a:rPr>
              <a:t>    [期刊] 深度神经网络代价函数选择与性能评测研究</a:t>
            </a:r>
            <a:endParaRPr lang="zh-CN" altLang="en-US">
              <a:solidFill>
                <a:srgbClr val="FF0000"/>
              </a:solidFill>
            </a:endParaRPr>
          </a:p>
          <a:p>
            <a:r>
              <a:rPr lang="zh-CN" altLang="en-US">
                <a:solidFill>
                  <a:srgbClr val="FF0000"/>
                </a:solidFill>
              </a:rPr>
              <a:t>    作者：赵宏，郭万鹏（兰州理工大学计算机与通信学院；兰州理工大学信息中心）</a:t>
            </a:r>
            <a:endParaRPr lang="zh-CN" altLang="en-US">
              <a:solidFill>
                <a:srgbClr val="FF0000"/>
              </a:solidFill>
            </a:endParaRPr>
          </a:p>
          <a:p>
            <a:r>
              <a:rPr lang="zh-CN" altLang="en-US">
                <a:solidFill>
                  <a:srgbClr val="FF0000"/>
                </a:solidFill>
              </a:rPr>
              <a:t>    出处：软件 2018 第39卷 第1期 P14-20  1003-6970</a:t>
            </a:r>
            <a:endParaRPr lang="zh-CN" altLang="en-US">
              <a:solidFill>
                <a:srgbClr val="FF0000"/>
              </a:solidFill>
            </a:endParaRPr>
          </a:p>
          <a:p>
            <a:r>
              <a:rPr lang="zh-CN" altLang="en-US">
                <a:solidFill>
                  <a:srgbClr val="FF0000"/>
                </a:solidFill>
              </a:rPr>
              <a:t>    关键词：深度神经网络；交叉熵代价函数；二次代价函数；激活函数；TensorFlow</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6651652" y="1576656"/>
            <a:ext cx="3765523" cy="768350"/>
          </a:xfrm>
          <a:prstGeom prst="rect">
            <a:avLst/>
          </a:prstGeom>
          <a:noFill/>
        </p:spPr>
        <p:txBody>
          <a:bodyPr wrap="square" rtlCol="0">
            <a:spAutoFit/>
          </a:bodyPr>
          <a:lstStyle/>
          <a:p>
            <a:pPr algn="dist"/>
            <a:r>
              <a:rPr lang="zh-CN" altLang="en-US" sz="4400" dirty="0">
                <a:solidFill>
                  <a:srgbClr val="067BB3"/>
                </a:solidFill>
                <a:latin typeface="思源黑体 CN Bold" panose="020B0800000000000000" pitchFamily="34" charset="-122"/>
                <a:ea typeface="思源黑体 CN Bold" panose="020B0800000000000000" pitchFamily="34" charset="-122"/>
              </a:rPr>
              <a:t>目录</a:t>
            </a:r>
            <a:endParaRPr lang="zh-CN" altLang="en-US" sz="4400" dirty="0">
              <a:solidFill>
                <a:srgbClr val="067BB3"/>
              </a:solidFill>
              <a:latin typeface="思源黑体 CN Bold" panose="020B0800000000000000" pitchFamily="34" charset="-122"/>
              <a:ea typeface="思源黑体 CN Bold" panose="020B0800000000000000" pitchFamily="34" charset="-122"/>
            </a:endParaRPr>
          </a:p>
        </p:txBody>
      </p:sp>
      <p:sp>
        <p:nvSpPr>
          <p:cNvPr id="14" name="文本框 13"/>
          <p:cNvSpPr txBox="1"/>
          <p:nvPr/>
        </p:nvSpPr>
        <p:spPr>
          <a:xfrm>
            <a:off x="7465695" y="2713355"/>
            <a:ext cx="2425065" cy="398780"/>
          </a:xfrm>
          <a:prstGeom prst="rect">
            <a:avLst/>
          </a:prstGeom>
          <a:noFill/>
        </p:spPr>
        <p:txBody>
          <a:bodyPr wrap="square" rtlCol="0">
            <a:spAutoFit/>
          </a:bodyPr>
          <a:lstStyle/>
          <a:p>
            <a:pPr lvl="0" algn="r">
              <a:defRPr/>
            </a:pPr>
            <a:r>
              <a:rPr lang="zh-CN" altLang="en-US" sz="2000" b="1" kern="0" dirty="0">
                <a:solidFill>
                  <a:srgbClr val="067BB3"/>
                </a:solidFill>
                <a:latin typeface="思源黑体 CN Normal" panose="020B0400000000000000" pitchFamily="34" charset="-122"/>
                <a:ea typeface="思源黑体 CN Normal" panose="020B0400000000000000" pitchFamily="34" charset="-122"/>
              </a:rPr>
              <a:t>人才分布</a:t>
            </a:r>
            <a:endParaRPr lang="zh-CN" altLang="en-US" sz="2000" b="1" kern="0" dirty="0">
              <a:solidFill>
                <a:srgbClr val="067BB3"/>
              </a:solidFill>
              <a:latin typeface="思源黑体 CN Normal" panose="020B0400000000000000" pitchFamily="34" charset="-122"/>
              <a:ea typeface="思源黑体 CN Normal" panose="020B0400000000000000" pitchFamily="34" charset="-122"/>
            </a:endParaRPr>
          </a:p>
        </p:txBody>
      </p:sp>
      <p:sp>
        <p:nvSpPr>
          <p:cNvPr id="15" name="文本框 14"/>
          <p:cNvSpPr txBox="1"/>
          <p:nvPr/>
        </p:nvSpPr>
        <p:spPr>
          <a:xfrm>
            <a:off x="5135880" y="5534660"/>
            <a:ext cx="2842895" cy="398780"/>
          </a:xfrm>
          <a:prstGeom prst="rect">
            <a:avLst/>
          </a:prstGeom>
          <a:noFill/>
        </p:spPr>
        <p:txBody>
          <a:bodyPr wrap="square" rtlCol="0">
            <a:spAutoFit/>
          </a:bodyPr>
          <a:lstStyle/>
          <a:p>
            <a:pPr lvl="0" algn="r">
              <a:defRPr/>
            </a:pPr>
            <a:r>
              <a:rPr lang="zh-CN" altLang="en-US" sz="2000" b="1" kern="0" dirty="0">
                <a:solidFill>
                  <a:srgbClr val="067BB3"/>
                </a:solidFill>
                <a:latin typeface="思源黑体 CN Normal" panose="020B0400000000000000" pitchFamily="34" charset="-122"/>
                <a:ea typeface="思源黑体 CN Normal" panose="020B0400000000000000" pitchFamily="34" charset="-122"/>
              </a:rPr>
              <a:t>机器海岸线资源实力</a:t>
            </a:r>
            <a:endParaRPr lang="zh-CN" altLang="en-US" sz="2000" b="1" kern="0" dirty="0">
              <a:solidFill>
                <a:srgbClr val="067BB3"/>
              </a:solidFill>
              <a:latin typeface="思源黑体 CN Normal" panose="020B0400000000000000" pitchFamily="34" charset="-122"/>
              <a:ea typeface="思源黑体 CN Normal" panose="020B0400000000000000" pitchFamily="34" charset="-122"/>
            </a:endParaRPr>
          </a:p>
        </p:txBody>
      </p:sp>
      <p:sp>
        <p:nvSpPr>
          <p:cNvPr id="16" name="文本框 15"/>
          <p:cNvSpPr txBox="1"/>
          <p:nvPr/>
        </p:nvSpPr>
        <p:spPr>
          <a:xfrm>
            <a:off x="6541770" y="4138295"/>
            <a:ext cx="2284095" cy="398780"/>
          </a:xfrm>
          <a:prstGeom prst="rect">
            <a:avLst/>
          </a:prstGeom>
          <a:noFill/>
        </p:spPr>
        <p:txBody>
          <a:bodyPr wrap="square" rtlCol="0">
            <a:spAutoFit/>
          </a:bodyPr>
          <a:lstStyle/>
          <a:p>
            <a:pPr lvl="0" algn="r">
              <a:defRPr/>
            </a:pPr>
            <a:r>
              <a:rPr lang="zh-CN" altLang="en-US" sz="2000" b="1" kern="0" dirty="0">
                <a:solidFill>
                  <a:srgbClr val="067BB3"/>
                </a:solidFill>
                <a:latin typeface="思源黑体 CN Normal" panose="020B0400000000000000" pitchFamily="34" charset="-122"/>
                <a:ea typeface="思源黑体 CN Normal" panose="020B0400000000000000" pitchFamily="34" charset="-122"/>
                <a:sym typeface="+mn-ea"/>
              </a:rPr>
              <a:t>TensorF</a:t>
            </a:r>
            <a:r>
              <a:rPr lang="en-US" altLang="zh-CN" sz="2000" b="1" kern="0" dirty="0">
                <a:solidFill>
                  <a:srgbClr val="067BB3"/>
                </a:solidFill>
                <a:latin typeface="思源黑体 CN Normal" panose="020B0400000000000000" pitchFamily="34" charset="-122"/>
                <a:ea typeface="思源黑体 CN Normal" panose="020B0400000000000000" pitchFamily="34" charset="-122"/>
                <a:sym typeface="+mn-ea"/>
              </a:rPr>
              <a:t>l</a:t>
            </a:r>
            <a:r>
              <a:rPr lang="zh-CN" altLang="en-US" sz="2000" b="1" kern="0" dirty="0">
                <a:solidFill>
                  <a:srgbClr val="067BB3"/>
                </a:solidFill>
                <a:latin typeface="思源黑体 CN Normal" panose="020B0400000000000000" pitchFamily="34" charset="-122"/>
                <a:ea typeface="思源黑体 CN Normal" panose="020B0400000000000000" pitchFamily="34" charset="-122"/>
                <a:sym typeface="+mn-ea"/>
              </a:rPr>
              <a:t>ow</a:t>
            </a:r>
            <a:endParaRPr lang="zh-CN" altLang="en-US" sz="2000" b="1" kern="0" dirty="0">
              <a:solidFill>
                <a:srgbClr val="067BB3"/>
              </a:solidFill>
              <a:latin typeface="思源黑体 CN Normal" panose="020B0400000000000000" pitchFamily="34" charset="-122"/>
              <a:ea typeface="思源黑体 CN Normal" panose="020B0400000000000000" pitchFamily="34" charset="-122"/>
            </a:endParaRPr>
          </a:p>
        </p:txBody>
      </p:sp>
      <p:sp>
        <p:nvSpPr>
          <p:cNvPr id="17" name="文本框 16"/>
          <p:cNvSpPr txBox="1"/>
          <p:nvPr/>
        </p:nvSpPr>
        <p:spPr>
          <a:xfrm>
            <a:off x="5520690" y="3432810"/>
            <a:ext cx="3969385" cy="706755"/>
          </a:xfrm>
          <a:prstGeom prst="rect">
            <a:avLst/>
          </a:prstGeom>
          <a:noFill/>
        </p:spPr>
        <p:txBody>
          <a:bodyPr wrap="square" rtlCol="0">
            <a:spAutoFit/>
          </a:bodyPr>
          <a:lstStyle/>
          <a:p>
            <a:pPr lvl="0" algn="r">
              <a:defRPr/>
            </a:pPr>
            <a:r>
              <a:rPr lang="zh-CN" altLang="en-US" sz="2000" b="1" kern="0" dirty="0">
                <a:solidFill>
                  <a:srgbClr val="067BB3"/>
                </a:solidFill>
                <a:latin typeface="思源黑体 CN Normal" panose="020B0400000000000000" pitchFamily="34" charset="-122"/>
                <a:ea typeface="思源黑体 CN Normal" panose="020B0400000000000000" pitchFamily="34" charset="-122"/>
                <a:sym typeface="+mn-ea"/>
              </a:rPr>
              <a:t>AWS</a:t>
            </a:r>
            <a:endParaRPr lang="zh-CN" altLang="en-US" sz="2000" b="1" kern="0" dirty="0">
              <a:solidFill>
                <a:srgbClr val="067BB3"/>
              </a:solidFill>
              <a:latin typeface="思源黑体 CN Normal" panose="020B0400000000000000" pitchFamily="34" charset="-122"/>
              <a:ea typeface="思源黑体 CN Normal" panose="020B0400000000000000" pitchFamily="34" charset="-122"/>
            </a:endParaRPr>
          </a:p>
          <a:p>
            <a:pPr lvl="0" algn="r">
              <a:defRPr/>
            </a:pPr>
            <a:endParaRPr lang="zh-CN" altLang="en-US" sz="2000" b="1" kern="0" dirty="0">
              <a:solidFill>
                <a:srgbClr val="067BB3"/>
              </a:solidFill>
              <a:latin typeface="思源黑体 CN Normal" panose="020B0400000000000000" pitchFamily="34" charset="-122"/>
              <a:ea typeface="思源黑体 CN Normal" panose="020B0400000000000000" pitchFamily="34" charset="-122"/>
            </a:endParaRPr>
          </a:p>
        </p:txBody>
      </p:sp>
      <p:sp>
        <p:nvSpPr>
          <p:cNvPr id="18" name="文本框 17"/>
          <p:cNvSpPr txBox="1"/>
          <p:nvPr/>
        </p:nvSpPr>
        <p:spPr>
          <a:xfrm>
            <a:off x="10016069" y="2558931"/>
            <a:ext cx="558351" cy="707886"/>
          </a:xfrm>
          <a:prstGeom prst="rect">
            <a:avLst/>
          </a:prstGeom>
          <a:noFill/>
        </p:spPr>
        <p:txBody>
          <a:bodyPr wrap="square" rtlCol="0">
            <a:spAutoFit/>
          </a:bodyPr>
          <a:lstStyle/>
          <a:p>
            <a:r>
              <a:rPr lang="en-US" altLang="zh-CN" sz="4000" dirty="0">
                <a:solidFill>
                  <a:srgbClr val="FBA31A"/>
                </a:solidFill>
                <a:latin typeface="思源黑体 CN Bold" panose="020B0800000000000000" pitchFamily="34" charset="-122"/>
                <a:ea typeface="思源黑体 CN Bold" panose="020B0800000000000000" pitchFamily="34" charset="-122"/>
              </a:rPr>
              <a:t>1</a:t>
            </a:r>
            <a:endParaRPr lang="zh-CN" altLang="en-US" sz="4000" dirty="0">
              <a:solidFill>
                <a:srgbClr val="FBA31A"/>
              </a:solidFill>
              <a:latin typeface="思源黑体 CN Bold" panose="020B0800000000000000" pitchFamily="34" charset="-122"/>
              <a:ea typeface="思源黑体 CN Bold" panose="020B0800000000000000" pitchFamily="34" charset="-122"/>
            </a:endParaRPr>
          </a:p>
        </p:txBody>
      </p:sp>
      <p:sp>
        <p:nvSpPr>
          <p:cNvPr id="19" name="文本框 18"/>
          <p:cNvSpPr txBox="1"/>
          <p:nvPr/>
        </p:nvSpPr>
        <p:spPr>
          <a:xfrm>
            <a:off x="9611145" y="3278484"/>
            <a:ext cx="558351" cy="707886"/>
          </a:xfrm>
          <a:prstGeom prst="rect">
            <a:avLst/>
          </a:prstGeom>
          <a:noFill/>
        </p:spPr>
        <p:txBody>
          <a:bodyPr wrap="square" rtlCol="0">
            <a:spAutoFit/>
          </a:bodyPr>
          <a:lstStyle/>
          <a:p>
            <a:r>
              <a:rPr lang="en-US" altLang="zh-CN" sz="4000" dirty="0">
                <a:solidFill>
                  <a:srgbClr val="FBA31A"/>
                </a:solidFill>
                <a:latin typeface="思源黑体 CN Bold" panose="020B0800000000000000" pitchFamily="34" charset="-122"/>
                <a:ea typeface="思源黑体 CN Bold" panose="020B0800000000000000" pitchFamily="34" charset="-122"/>
              </a:rPr>
              <a:t>2</a:t>
            </a:r>
            <a:endParaRPr lang="zh-CN" altLang="en-US" sz="4000" dirty="0">
              <a:solidFill>
                <a:srgbClr val="FBA31A"/>
              </a:solidFill>
              <a:latin typeface="思源黑体 CN Bold" panose="020B0800000000000000" pitchFamily="34" charset="-122"/>
              <a:ea typeface="思源黑体 CN Bold" panose="020B0800000000000000" pitchFamily="34" charset="-122"/>
            </a:endParaRPr>
          </a:p>
        </p:txBody>
      </p:sp>
      <p:sp>
        <p:nvSpPr>
          <p:cNvPr id="20" name="文本框 19"/>
          <p:cNvSpPr txBox="1"/>
          <p:nvPr/>
        </p:nvSpPr>
        <p:spPr>
          <a:xfrm>
            <a:off x="9053429" y="3965706"/>
            <a:ext cx="558351" cy="706755"/>
          </a:xfrm>
          <a:prstGeom prst="rect">
            <a:avLst/>
          </a:prstGeom>
          <a:noFill/>
        </p:spPr>
        <p:txBody>
          <a:bodyPr wrap="square" rtlCol="0">
            <a:spAutoFit/>
          </a:bodyPr>
          <a:lstStyle/>
          <a:p>
            <a:r>
              <a:rPr lang="en-US" altLang="zh-CN" sz="4000" dirty="0">
                <a:solidFill>
                  <a:srgbClr val="FBA31A"/>
                </a:solidFill>
                <a:latin typeface="思源黑体 CN Bold" panose="020B0800000000000000" pitchFamily="34" charset="-122"/>
                <a:ea typeface="思源黑体 CN Bold" panose="020B0800000000000000" pitchFamily="34" charset="-122"/>
              </a:rPr>
              <a:t>3</a:t>
            </a:r>
            <a:endParaRPr lang="zh-CN" altLang="en-US" sz="4000" dirty="0">
              <a:solidFill>
                <a:srgbClr val="FBA31A"/>
              </a:solidFill>
              <a:latin typeface="思源黑体 CN Bold" panose="020B0800000000000000" pitchFamily="34" charset="-122"/>
              <a:ea typeface="思源黑体 CN Bold" panose="020B0800000000000000" pitchFamily="34" charset="-122"/>
            </a:endParaRPr>
          </a:p>
        </p:txBody>
      </p:sp>
      <p:sp>
        <p:nvSpPr>
          <p:cNvPr id="21" name="文本框 20"/>
          <p:cNvSpPr txBox="1"/>
          <p:nvPr/>
        </p:nvSpPr>
        <p:spPr>
          <a:xfrm>
            <a:off x="8495249" y="4672016"/>
            <a:ext cx="558351" cy="707886"/>
          </a:xfrm>
          <a:prstGeom prst="rect">
            <a:avLst/>
          </a:prstGeom>
          <a:noFill/>
        </p:spPr>
        <p:txBody>
          <a:bodyPr wrap="square" rtlCol="0">
            <a:spAutoFit/>
          </a:bodyPr>
          <a:lstStyle/>
          <a:p>
            <a:r>
              <a:rPr lang="en-US" altLang="zh-CN" sz="4000" dirty="0">
                <a:solidFill>
                  <a:srgbClr val="FBA31A"/>
                </a:solidFill>
                <a:latin typeface="思源黑体 CN Bold" panose="020B0800000000000000" pitchFamily="34" charset="-122"/>
                <a:ea typeface="思源黑体 CN Bold" panose="020B0800000000000000" pitchFamily="34" charset="-122"/>
              </a:rPr>
              <a:t>4</a:t>
            </a:r>
            <a:endParaRPr lang="zh-CN" altLang="en-US" sz="4000" dirty="0">
              <a:solidFill>
                <a:srgbClr val="FBA31A"/>
              </a:solidFill>
              <a:latin typeface="思源黑体 CN Bold" panose="020B0800000000000000" pitchFamily="34" charset="-122"/>
              <a:ea typeface="思源黑体 CN Bold" panose="020B0800000000000000" pitchFamily="34" charset="-122"/>
            </a:endParaRPr>
          </a:p>
        </p:txBody>
      </p:sp>
      <p:grpSp>
        <p:nvGrpSpPr>
          <p:cNvPr id="3" name="组合 2"/>
          <p:cNvGrpSpPr/>
          <p:nvPr/>
        </p:nvGrpSpPr>
        <p:grpSpPr>
          <a:xfrm rot="20215133">
            <a:off x="-1151081" y="1085318"/>
            <a:ext cx="7163361" cy="4415562"/>
            <a:chOff x="89496" y="1373897"/>
            <a:chExt cx="4967534" cy="4086005"/>
          </a:xfrm>
          <a:blipFill dpi="0" rotWithShape="0">
            <a:blip r:embed="rId1"/>
            <a:srcRect/>
            <a:tile tx="-127000" ty="-889000" sx="100000" sy="100000" flip="none" algn="tl"/>
          </a:blipFill>
        </p:grpSpPr>
        <p:sp>
          <p:nvSpPr>
            <p:cNvPr id="2" name="矩形: 圆角 1"/>
            <p:cNvSpPr/>
            <p:nvPr/>
          </p:nvSpPr>
          <p:spPr>
            <a:xfrm>
              <a:off x="99107" y="1373897"/>
              <a:ext cx="4174187" cy="4055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a:off x="89503" y="1833958"/>
              <a:ext cx="4307568" cy="4055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89502" y="2294019"/>
              <a:ext cx="4506352" cy="4055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p:cNvSpPr/>
            <p:nvPr/>
          </p:nvSpPr>
          <p:spPr>
            <a:xfrm>
              <a:off x="89501" y="2754080"/>
              <a:ext cx="4697184" cy="4055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p:cNvSpPr/>
            <p:nvPr/>
          </p:nvSpPr>
          <p:spPr>
            <a:xfrm>
              <a:off x="89500" y="3214141"/>
              <a:ext cx="4967530" cy="4055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p:cNvSpPr/>
            <p:nvPr/>
          </p:nvSpPr>
          <p:spPr>
            <a:xfrm>
              <a:off x="89499" y="3674202"/>
              <a:ext cx="4697186" cy="4055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p:cNvSpPr/>
            <p:nvPr/>
          </p:nvSpPr>
          <p:spPr>
            <a:xfrm>
              <a:off x="89498" y="4134263"/>
              <a:ext cx="4506356" cy="4055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89497" y="4594324"/>
              <a:ext cx="4307574" cy="4055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89496" y="5054385"/>
              <a:ext cx="4174187" cy="4055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5258435" y="4826635"/>
            <a:ext cx="3168015" cy="706755"/>
          </a:xfrm>
          <a:prstGeom prst="rect">
            <a:avLst/>
          </a:prstGeom>
          <a:noFill/>
        </p:spPr>
        <p:txBody>
          <a:bodyPr wrap="square" rtlCol="0">
            <a:spAutoFit/>
          </a:bodyPr>
          <a:p>
            <a:pPr lvl="0" algn="r">
              <a:defRPr/>
            </a:pPr>
            <a:r>
              <a:rPr lang="zh-CN" altLang="en-US" sz="2000" b="1" kern="0" dirty="0">
                <a:solidFill>
                  <a:srgbClr val="067BB3"/>
                </a:solidFill>
                <a:latin typeface="思源黑体 CN Normal" panose="020B0400000000000000" pitchFamily="34" charset="-122"/>
                <a:ea typeface="思源黑体 CN Normal" panose="020B0400000000000000" pitchFamily="34" charset="-122"/>
                <a:sym typeface="+mn-ea"/>
              </a:rPr>
              <a:t>Spark</a:t>
            </a:r>
            <a:endParaRPr lang="zh-CN" altLang="en-US" sz="2000" b="1" kern="0" dirty="0">
              <a:solidFill>
                <a:srgbClr val="067BB3"/>
              </a:solidFill>
              <a:latin typeface="思源黑体 CN Normal" panose="020B0400000000000000" pitchFamily="34" charset="-122"/>
              <a:ea typeface="思源黑体 CN Normal" panose="020B0400000000000000" pitchFamily="34" charset="-122"/>
            </a:endParaRPr>
          </a:p>
          <a:p>
            <a:pPr lvl="0" algn="r">
              <a:defRPr/>
            </a:pPr>
            <a:endParaRPr lang="zh-CN" altLang="en-US" sz="2000" b="1" kern="0" dirty="0">
              <a:solidFill>
                <a:srgbClr val="067BB3"/>
              </a:solidFill>
              <a:latin typeface="思源黑体 CN Normal" panose="020B0400000000000000" pitchFamily="34" charset="-122"/>
              <a:ea typeface="思源黑体 CN Normal" panose="020B0400000000000000" pitchFamily="34" charset="-122"/>
            </a:endParaRPr>
          </a:p>
        </p:txBody>
      </p:sp>
      <p:sp>
        <p:nvSpPr>
          <p:cNvPr id="6" name="文本框 5"/>
          <p:cNvSpPr txBox="1"/>
          <p:nvPr/>
        </p:nvSpPr>
        <p:spPr>
          <a:xfrm>
            <a:off x="8101549" y="5380041"/>
            <a:ext cx="558351" cy="706755"/>
          </a:xfrm>
          <a:prstGeom prst="rect">
            <a:avLst/>
          </a:prstGeom>
          <a:noFill/>
        </p:spPr>
        <p:txBody>
          <a:bodyPr wrap="square" rtlCol="0">
            <a:spAutoFit/>
          </a:bodyPr>
          <a:p>
            <a:r>
              <a:rPr lang="en-US" sz="4000" dirty="0">
                <a:solidFill>
                  <a:srgbClr val="FBA31A"/>
                </a:solidFill>
                <a:latin typeface="思源黑体 CN Bold" panose="020B0800000000000000" pitchFamily="34" charset="-122"/>
                <a:ea typeface="思源黑体 CN Bold" panose="020B0800000000000000" pitchFamily="34" charset="-122"/>
              </a:rPr>
              <a:t>5</a:t>
            </a:r>
            <a:endParaRPr lang="en-US" sz="4000" dirty="0">
              <a:solidFill>
                <a:srgbClr val="FBA31A"/>
              </a:solidFill>
              <a:latin typeface="思源黑体 CN Bold" panose="020B0800000000000000" pitchFamily="34" charset="-122"/>
              <a:ea typeface="思源黑体 CN Bold" panose="020B0800000000000000"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2861310"/>
          </a:xfrm>
          <a:prstGeom prst="rect">
            <a:avLst/>
          </a:prstGeom>
          <a:noFill/>
        </p:spPr>
        <p:txBody>
          <a:bodyPr wrap="square" rtlCol="0">
            <a:spAutoFit/>
          </a:bodyPr>
          <a:p>
            <a:r>
              <a:rPr lang="zh-CN" altLang="en-US">
                <a:solidFill>
                  <a:srgbClr val="FF0000"/>
                </a:solidFill>
              </a:rPr>
              <a:t>    [期刊] 基于深度多任务学习的层次分类 [中文核心期刊(北大)] [EI工程索引(美)] [统计源期刊(中信所)] [CSCD中国科学引文库(中科院)]</a:t>
            </a:r>
            <a:endParaRPr lang="zh-CN" altLang="en-US">
              <a:solidFill>
                <a:srgbClr val="FF0000"/>
              </a:solidFill>
            </a:endParaRPr>
          </a:p>
          <a:p>
            <a:r>
              <a:rPr lang="zh-CN" altLang="en-US">
                <a:solidFill>
                  <a:srgbClr val="FF0000"/>
                </a:solidFill>
              </a:rPr>
              <a:t>    作者：赵其鲁，李宗民（中国石油大学(华东)计算机与通信工程学院）</a:t>
            </a:r>
            <a:endParaRPr lang="zh-CN" altLang="en-US">
              <a:solidFill>
                <a:srgbClr val="FF0000"/>
              </a:solidFill>
            </a:endParaRPr>
          </a:p>
          <a:p>
            <a:r>
              <a:rPr lang="zh-CN" altLang="en-US">
                <a:solidFill>
                  <a:srgbClr val="FF0000"/>
                </a:solidFill>
              </a:rPr>
              <a:t>    出处：计算机辅助设计与图形学学报 2018 第5期 P886-892  1003-9775</a:t>
            </a:r>
            <a:endParaRPr lang="zh-CN" altLang="en-US">
              <a:solidFill>
                <a:srgbClr val="FF0000"/>
              </a:solidFill>
            </a:endParaRPr>
          </a:p>
          <a:p>
            <a:r>
              <a:rPr lang="zh-CN" altLang="en-US">
                <a:solidFill>
                  <a:srgbClr val="FF0000"/>
                </a:solidFill>
              </a:rPr>
              <a:t>    关键词：卷积神经网络；深度学习；层次分类；多任务学习</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3138170"/>
          </a:xfrm>
          <a:prstGeom prst="rect">
            <a:avLst/>
          </a:prstGeom>
          <a:noFill/>
        </p:spPr>
        <p:txBody>
          <a:bodyPr wrap="square" rtlCol="0">
            <a:spAutoFit/>
          </a:bodyPr>
          <a:p>
            <a:r>
              <a:rPr lang="zh-CN" altLang="en-US">
                <a:solidFill>
                  <a:srgbClr val="FF0000"/>
                </a:solidFill>
              </a:rPr>
              <a:t>    [期刊] 基于遥感分类的深度信念网络模型研究 [中文核心期刊(北大)] [统计源期刊(中信所)] [CA化学文摘(美)] [CSCD中国科学引文库(中科院)]</a:t>
            </a:r>
            <a:endParaRPr lang="zh-CN" altLang="en-US">
              <a:solidFill>
                <a:srgbClr val="FF0000"/>
              </a:solidFill>
            </a:endParaRPr>
          </a:p>
          <a:p>
            <a:r>
              <a:rPr lang="zh-CN" altLang="en-US">
                <a:solidFill>
                  <a:srgbClr val="FF0000"/>
                </a:solidFill>
              </a:rPr>
              <a:t>    作者：李玮，吴亮，陈冠宇（中国交通建设股份有限公司西北区域总部；武昌理工学院信息工程学院；中国地质大学(武汉)计算机学院）</a:t>
            </a:r>
            <a:endParaRPr lang="zh-CN" altLang="en-US">
              <a:solidFill>
                <a:srgbClr val="FF0000"/>
              </a:solidFill>
            </a:endParaRPr>
          </a:p>
          <a:p>
            <a:r>
              <a:rPr lang="zh-CN" altLang="en-US">
                <a:solidFill>
                  <a:srgbClr val="FF0000"/>
                </a:solidFill>
              </a:rPr>
              <a:t>    出处：地质科技情报 2018 第37卷 第2期 P208-214  1000-7849</a:t>
            </a:r>
            <a:endParaRPr lang="zh-CN" altLang="en-US">
              <a:solidFill>
                <a:srgbClr val="FF0000"/>
              </a:solidFill>
            </a:endParaRPr>
          </a:p>
          <a:p>
            <a:r>
              <a:rPr lang="zh-CN" altLang="en-US">
                <a:solidFill>
                  <a:srgbClr val="FF0000"/>
                </a:solidFill>
              </a:rPr>
              <a:t>    关键词：遥感图像；深度信念网络；dropout策略；差分进化；分类</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2584450"/>
          </a:xfrm>
          <a:prstGeom prst="rect">
            <a:avLst/>
          </a:prstGeom>
          <a:noFill/>
        </p:spPr>
        <p:txBody>
          <a:bodyPr wrap="square" rtlCol="0">
            <a:spAutoFit/>
          </a:bodyPr>
          <a:p>
            <a:r>
              <a:rPr lang="zh-CN" altLang="en-US">
                <a:solidFill>
                  <a:srgbClr val="FF0000"/>
                </a:solidFill>
              </a:rPr>
              <a:t>    [期刊] 结合LSTM和CNN混合架构的深度神经网络语言模型 [CSSCI中文社科引文索引(南大)] [中文核心期刊(北大)] [统计源期刊(中信所)] [CSCD中国科学引文库(中科院)]</a:t>
            </a:r>
            <a:endParaRPr lang="zh-CN" altLang="en-US">
              <a:solidFill>
                <a:srgbClr val="FF0000"/>
              </a:solidFill>
            </a:endParaRPr>
          </a:p>
          <a:p>
            <a:r>
              <a:rPr lang="zh-CN" altLang="en-US">
                <a:solidFill>
                  <a:srgbClr val="FF0000"/>
                </a:solidFill>
              </a:rPr>
              <a:t>    作者：王毅，谢娟，成颖（南京大学信息管理学院）</a:t>
            </a:r>
            <a:endParaRPr lang="zh-CN" altLang="en-US">
              <a:solidFill>
                <a:srgbClr val="FF0000"/>
              </a:solidFill>
            </a:endParaRPr>
          </a:p>
          <a:p>
            <a:r>
              <a:rPr lang="zh-CN" altLang="en-US">
                <a:solidFill>
                  <a:srgbClr val="FF0000"/>
                </a:solidFill>
              </a:rPr>
              <a:t>    出处：情报学报 2018 第37卷 第2期 P194-205  1000-0135</a:t>
            </a:r>
            <a:endParaRPr lang="zh-CN" altLang="en-US">
              <a:solidFill>
                <a:srgbClr val="FF0000"/>
              </a:solidFill>
            </a:endParaRPr>
          </a:p>
          <a:p>
            <a:r>
              <a:rPr lang="zh-CN" altLang="en-US">
                <a:solidFill>
                  <a:srgbClr val="FF0000"/>
                </a:solidFill>
              </a:rPr>
              <a:t>    关键词：语言模型；循环神经网络；卷积神经网络；字符序列编码</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3138170"/>
          </a:xfrm>
          <a:prstGeom prst="rect">
            <a:avLst/>
          </a:prstGeom>
          <a:noFill/>
        </p:spPr>
        <p:txBody>
          <a:bodyPr wrap="square" rtlCol="0">
            <a:spAutoFit/>
          </a:bodyPr>
          <a:p>
            <a:r>
              <a:rPr lang="zh-CN" altLang="en-US">
                <a:solidFill>
                  <a:srgbClr val="FF0000"/>
                </a:solidFill>
              </a:rPr>
              <a:t>    [期刊] 基于CNN回归网络的遥感图像颜色自动校正 [统计源期刊(中信所)]</a:t>
            </a:r>
            <a:endParaRPr lang="zh-CN" altLang="en-US">
              <a:solidFill>
                <a:srgbClr val="FF0000"/>
              </a:solidFill>
            </a:endParaRPr>
          </a:p>
          <a:p>
            <a:r>
              <a:rPr lang="zh-CN" altLang="en-US">
                <a:solidFill>
                  <a:srgbClr val="FF0000"/>
                </a:solidFill>
              </a:rPr>
              <a:t>    作者：杜尚尚，雷斌，郭嘉逸，卢晓军（中国科学院大学电子电气与通信工程学院；中国科学院电子学研究所；中国科学院空间信息处理与应用系统技术重点实验室；中国国际工程咨询公司）</a:t>
            </a:r>
            <a:endParaRPr lang="zh-CN" altLang="en-US">
              <a:solidFill>
                <a:srgbClr val="FF0000"/>
              </a:solidFill>
            </a:endParaRPr>
          </a:p>
          <a:p>
            <a:r>
              <a:rPr lang="zh-CN" altLang="en-US">
                <a:solidFill>
                  <a:srgbClr val="FF0000"/>
                </a:solidFill>
              </a:rPr>
              <a:t>    出处：计算机与现代化 2017 第12期 P28-32，121  1006-2475</a:t>
            </a:r>
            <a:endParaRPr lang="zh-CN" altLang="en-US">
              <a:solidFill>
                <a:srgbClr val="FF0000"/>
              </a:solidFill>
            </a:endParaRPr>
          </a:p>
          <a:p>
            <a:r>
              <a:rPr lang="zh-CN" altLang="en-US">
                <a:solidFill>
                  <a:srgbClr val="FF0000"/>
                </a:solidFill>
              </a:rPr>
              <a:t>    关键词：遥感图像；卷积神经网络；颜色校正；颜色直方图；自动化</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2584450"/>
          </a:xfrm>
          <a:prstGeom prst="rect">
            <a:avLst/>
          </a:prstGeom>
          <a:noFill/>
        </p:spPr>
        <p:txBody>
          <a:bodyPr wrap="square" rtlCol="0">
            <a:spAutoFit/>
          </a:bodyPr>
          <a:p>
            <a:r>
              <a:rPr lang="zh-CN" altLang="en-US">
                <a:solidFill>
                  <a:srgbClr val="FF0000"/>
                </a:solidFill>
              </a:rPr>
              <a:t>    [期刊] 卷积神经网络图像识别技术在入侵监测系统中的应用研究 [统计源期刊(中信所)] [CA化学文摘(美)]</a:t>
            </a:r>
            <a:endParaRPr lang="zh-CN" altLang="en-US">
              <a:solidFill>
                <a:srgbClr val="FF0000"/>
              </a:solidFill>
            </a:endParaRPr>
          </a:p>
          <a:p>
            <a:r>
              <a:rPr lang="zh-CN" altLang="en-US">
                <a:solidFill>
                  <a:srgbClr val="FF0000"/>
                </a:solidFill>
              </a:rPr>
              <a:t>    作者：王洪德，王焕青（大连交通大学土木与安全工程学院；大连交通大学隧道与地下结构工程技术研究中心）</a:t>
            </a:r>
            <a:endParaRPr lang="zh-CN" altLang="en-US">
              <a:solidFill>
                <a:srgbClr val="FF0000"/>
              </a:solidFill>
            </a:endParaRPr>
          </a:p>
          <a:p>
            <a:r>
              <a:rPr lang="zh-CN" altLang="en-US">
                <a:solidFill>
                  <a:srgbClr val="FF0000"/>
                </a:solidFill>
              </a:rPr>
              <a:t>    出处：大连交通大学学报 2017 第5期 P107-110  1673-9590</a:t>
            </a:r>
            <a:endParaRPr lang="zh-CN" altLang="en-US">
              <a:solidFill>
                <a:srgbClr val="FF0000"/>
              </a:solidFill>
            </a:endParaRPr>
          </a:p>
          <a:p>
            <a:r>
              <a:rPr lang="zh-CN" altLang="en-US">
                <a:solidFill>
                  <a:srgbClr val="FF0000"/>
                </a:solidFill>
              </a:rPr>
              <a:t>    关键词：入侵监测；图像识别；卷积神经网络；Tensor；Flow</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2584450"/>
          </a:xfrm>
          <a:prstGeom prst="rect">
            <a:avLst/>
          </a:prstGeom>
          <a:noFill/>
        </p:spPr>
        <p:txBody>
          <a:bodyPr wrap="square" rtlCol="0">
            <a:spAutoFit/>
          </a:bodyPr>
          <a:p>
            <a:r>
              <a:rPr lang="zh-CN" altLang="en-US">
                <a:solidFill>
                  <a:srgbClr val="FF0000"/>
                </a:solidFill>
              </a:rPr>
              <a:t>    [期刊] 基于recurrent neural networks的网约车供需预测方法 [中文核心期刊(北大)] [统计源期刊(中信所)] [CSCD中国科学引文库(中科院)]</a:t>
            </a:r>
            <a:endParaRPr lang="zh-CN" altLang="en-US">
              <a:solidFill>
                <a:srgbClr val="FF0000"/>
              </a:solidFill>
            </a:endParaRPr>
          </a:p>
          <a:p>
            <a:r>
              <a:rPr lang="zh-CN" altLang="en-US">
                <a:solidFill>
                  <a:srgbClr val="FF0000"/>
                </a:solidFill>
              </a:rPr>
              <a:t>    作者：安磊，赵书良，武永亮，陈润资，李佳星（河北师范大学数学与信息科学学院；河北师范大学河北省计算数学与应用重点实验室）</a:t>
            </a:r>
            <a:endParaRPr lang="zh-CN" altLang="en-US">
              <a:solidFill>
                <a:srgbClr val="FF0000"/>
              </a:solidFill>
            </a:endParaRPr>
          </a:p>
          <a:p>
            <a:r>
              <a:rPr lang="zh-CN" altLang="en-US">
                <a:solidFill>
                  <a:srgbClr val="FF0000"/>
                </a:solidFill>
              </a:rPr>
              <a:t>    出处：计算机应用研究 2019 第4期  1001-3695</a:t>
            </a:r>
            <a:endParaRPr lang="zh-CN" altLang="en-US">
              <a:solidFill>
                <a:srgbClr val="FF0000"/>
              </a:solidFill>
            </a:endParaRPr>
          </a:p>
          <a:p>
            <a:r>
              <a:rPr lang="zh-CN" altLang="en-US">
                <a:solidFill>
                  <a:srgbClr val="FF0000"/>
                </a:solidFill>
              </a:rPr>
              <a:t>    关键词：长短时记忆循环神经网络；网约车数据；交通优化调度；TensorFlow；深度学习</a:t>
            </a:r>
            <a:endParaRPr lang="zh-CN" altLang="en-US">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0" y="0"/>
            <a:ext cx="3438525" cy="6858000"/>
          </a:xfrm>
          <a:prstGeom prst="rect">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1" cstate="print"/>
          <a:srcRect/>
          <a:stretch>
            <a:fillRect/>
          </a:stretch>
        </p:blipFill>
        <p:spPr>
          <a:xfrm>
            <a:off x="1842884" y="1141412"/>
            <a:ext cx="3254375" cy="4648201"/>
          </a:xfrm>
          <a:prstGeom prst="rect">
            <a:avLst/>
          </a:prstGeom>
        </p:spPr>
      </p:pic>
      <p:pic>
        <p:nvPicPr>
          <p:cNvPr id="4" name="图片 3"/>
          <p:cNvPicPr>
            <a:picLocks noChangeAspect="1"/>
          </p:cNvPicPr>
          <p:nvPr/>
        </p:nvPicPr>
        <p:blipFill>
          <a:blip r:embed="rId2" cstate="print"/>
          <a:stretch>
            <a:fillRect/>
          </a:stretch>
        </p:blipFill>
        <p:spPr>
          <a:xfrm>
            <a:off x="1774825" y="912865"/>
            <a:ext cx="3390495" cy="5037085"/>
          </a:xfrm>
          <a:prstGeom prst="rect">
            <a:avLst/>
          </a:prstGeom>
          <a:effectLst>
            <a:outerShdw blurRad="50800" dist="63500" dir="13500000" sx="101000" sy="101000" algn="br" rotWithShape="0">
              <a:prstClr val="black">
                <a:alpha val="40000"/>
              </a:prstClr>
            </a:outerShdw>
          </a:effectLst>
        </p:spPr>
      </p:pic>
      <p:grpSp>
        <p:nvGrpSpPr>
          <p:cNvPr id="9" name="组合 8"/>
          <p:cNvGrpSpPr/>
          <p:nvPr/>
        </p:nvGrpSpPr>
        <p:grpSpPr>
          <a:xfrm>
            <a:off x="5461635" y="788035"/>
            <a:ext cx="6435725" cy="976630"/>
            <a:chOff x="2815979" y="571731"/>
            <a:chExt cx="6243955" cy="976836"/>
          </a:xfrm>
        </p:grpSpPr>
        <p:sp>
          <p:nvSpPr>
            <p:cNvPr id="10" name="文本框 9"/>
            <p:cNvSpPr txBox="1"/>
            <p:nvPr/>
          </p:nvSpPr>
          <p:spPr>
            <a:xfrm>
              <a:off x="2815979" y="571731"/>
              <a:ext cx="6243955" cy="52208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四、</a:t>
              </a:r>
              <a:r>
                <a:rPr lang="en-US" altLang="zh-CN" sz="2800" dirty="0">
                  <a:latin typeface="思源黑体 CN Bold" panose="020B0800000000000000" pitchFamily="34" charset="-122"/>
                  <a:ea typeface="思源黑体 CN Bold" panose="020B0800000000000000" pitchFamily="34" charset="-122"/>
                </a:rPr>
                <a:t>Spark</a:t>
              </a:r>
              <a:endParaRPr lang="en-US" altLang="zh-CN" sz="2800" dirty="0">
                <a:latin typeface="思源黑体 CN Bold" panose="020B0800000000000000" pitchFamily="34" charset="-122"/>
                <a:ea typeface="思源黑体 CN Bold" panose="020B0800000000000000" pitchFamily="34" charset="-122"/>
              </a:endParaRPr>
            </a:p>
          </p:txBody>
        </p:sp>
        <p:sp>
          <p:nvSpPr>
            <p:cNvPr id="11" name="矩形: 圆角 10"/>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u=731599704,2472715513&amp;fm=27&amp;gp=0"/>
          <p:cNvPicPr>
            <a:picLocks noChangeAspect="1"/>
          </p:cNvPicPr>
          <p:nvPr/>
        </p:nvPicPr>
        <p:blipFill>
          <a:blip r:embed="rId3"/>
          <a:stretch>
            <a:fillRect/>
          </a:stretch>
        </p:blipFill>
        <p:spPr>
          <a:xfrm>
            <a:off x="6298565" y="2227580"/>
            <a:ext cx="4761865" cy="308546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2173198" y="547105"/>
            <a:ext cx="5895833" cy="1006046"/>
            <a:chOff x="3003939" y="125326"/>
            <a:chExt cx="5895833" cy="1006046"/>
          </a:xfrm>
        </p:grpSpPr>
        <p:sp>
          <p:nvSpPr>
            <p:cNvPr id="5" name="文本框 4"/>
            <p:cNvSpPr txBox="1"/>
            <p:nvPr/>
          </p:nvSpPr>
          <p:spPr>
            <a:xfrm>
              <a:off x="3003939" y="125326"/>
              <a:ext cx="5895833" cy="521970"/>
            </a:xfrm>
            <a:prstGeom prst="rect">
              <a:avLst/>
            </a:prstGeom>
            <a:noFill/>
          </p:spPr>
          <p:txBody>
            <a:bodyPr wrap="square" rtlCol="0">
              <a:spAutoFit/>
            </a:bodyPr>
            <a:lstStyle/>
            <a:p>
              <a:r>
                <a:rPr lang="en-US" altLang="zh-CN" sz="2800" dirty="0">
                  <a:latin typeface="思源黑体 CN Bold" panose="020B0800000000000000" pitchFamily="34" charset="-122"/>
                  <a:ea typeface="思源黑体 CN Bold" panose="020B0800000000000000" pitchFamily="34" charset="-122"/>
                </a:rPr>
                <a:t>Spark</a:t>
              </a:r>
              <a:r>
                <a:rPr lang="zh-CN" altLang="en-US" sz="2800" dirty="0">
                  <a:latin typeface="思源黑体 CN Bold" panose="020B0800000000000000" pitchFamily="34" charset="-122"/>
                  <a:ea typeface="思源黑体 CN Bold" panose="020B0800000000000000" pitchFamily="34" charset="-122"/>
                </a:rPr>
                <a:t>要点</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056309"/>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graphicFrame>
        <p:nvGraphicFramePr>
          <p:cNvPr id="10" name="表格 9"/>
          <p:cNvGraphicFramePr/>
          <p:nvPr/>
        </p:nvGraphicFramePr>
        <p:xfrm>
          <a:off x="1935480" y="1769745"/>
          <a:ext cx="9763125" cy="3915410"/>
        </p:xfrm>
        <a:graphic>
          <a:graphicData uri="http://schemas.openxmlformats.org/drawingml/2006/table">
            <a:tbl>
              <a:tblPr firstRow="1" bandRow="1">
                <a:tableStyleId>{5C22544A-7EE6-4342-B048-85BDC9FD1C3A}</a:tableStyleId>
              </a:tblPr>
              <a:tblGrid>
                <a:gridCol w="1995805"/>
                <a:gridCol w="2211070"/>
                <a:gridCol w="2074545"/>
                <a:gridCol w="1727835"/>
                <a:gridCol w="1753870"/>
              </a:tblGrid>
              <a:tr h="623570">
                <a:tc>
                  <a:txBody>
                    <a:bodyPr/>
                    <a:p>
                      <a:pPr indent="0">
                        <a:buNone/>
                      </a:pPr>
                      <a:r>
                        <a:rPr lang="en-US" b="0">
                          <a:solidFill>
                            <a:srgbClr val="FF0000"/>
                          </a:solidFill>
                          <a:latin typeface="宋体" panose="02010600030101010101" pitchFamily="2" charset="-122"/>
                        </a:rPr>
                        <a:t>hadoop(124)</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机器学习(35)</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聚类分析(17)</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神经网络(12)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遗传算法(9)</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5760">
                <a:tc>
                  <a:txBody>
                    <a:bodyPr/>
                    <a:p>
                      <a:pPr indent="0">
                        <a:buNone/>
                      </a:pPr>
                      <a:r>
                        <a:rPr lang="zh-CN" b="0">
                          <a:solidFill>
                            <a:srgbClr val="FF0000"/>
                          </a:solidFill>
                          <a:ea typeface="宋体" panose="02010600030101010101" pitchFamily="2" charset="-122"/>
                        </a:rPr>
                        <a:t>数据挖掘(71)</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K-Means(28)</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关联规则(16)</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支持向量机(12)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理解(9)</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5760">
                <a:tc>
                  <a:txBody>
                    <a:bodyPr/>
                    <a:p>
                      <a:pPr indent="0">
                        <a:buNone/>
                      </a:pPr>
                      <a:r>
                        <a:rPr lang="zh-CN" b="0">
                          <a:solidFill>
                            <a:srgbClr val="FF0000"/>
                          </a:solidFill>
                          <a:ea typeface="宋体" panose="02010600030101010101" pitchFamily="2" charset="-122"/>
                        </a:rPr>
                        <a:t>云计算(70)</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httP(27)</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apache(16)</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可视化(12)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数据流(9)</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buNone/>
                      </a:pPr>
                      <a:r>
                        <a:rPr lang="zh-CN" b="0">
                          <a:solidFill>
                            <a:srgbClr val="FF0000"/>
                          </a:solidFill>
                          <a:ea typeface="宋体" panose="02010600030101010101" pitchFamily="2" charset="-122"/>
                        </a:rPr>
                        <a:t>并行化(60)</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学习教育(27)</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分类(15)</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聚类算法(12)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K-means算法(9)</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5760">
                <a:tc>
                  <a:txBody>
                    <a:bodyPr/>
                    <a:p>
                      <a:pPr indent="0">
                        <a:buNone/>
                      </a:pPr>
                      <a:r>
                        <a:rPr lang="zh-CN" b="0">
                          <a:solidFill>
                            <a:srgbClr val="FF0000"/>
                          </a:solidFill>
                          <a:ea typeface="宋体" panose="02010600030101010101" pitchFamily="2" charset="-122"/>
                        </a:rPr>
                        <a:t>分布式计算(57)</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数据分析(23)</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消费观念(15)</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海量数据(12)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数值模拟(8)</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buNone/>
                      </a:pPr>
                      <a:r>
                        <a:rPr lang="en-US" b="0">
                          <a:solidFill>
                            <a:srgbClr val="FF0000"/>
                          </a:solidFill>
                          <a:latin typeface="宋体" panose="02010600030101010101" pitchFamily="2" charset="-122"/>
                        </a:rPr>
                        <a:t>Mapreduce(50)</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聚类(20)</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数据处理(13)</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阅读(11)</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Bp神经网络(8)</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buNone/>
                      </a:pPr>
                      <a:r>
                        <a:rPr lang="zh-CN" b="0">
                          <a:solidFill>
                            <a:srgbClr val="FF0000"/>
                          </a:solidFill>
                          <a:ea typeface="宋体" panose="02010600030101010101" pitchFamily="2" charset="-122"/>
                        </a:rPr>
                        <a:t>推荐系统(47)</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分布式系统(20)</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无人机(13)</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故障诊断(10)</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buNone/>
                      </a:pPr>
                      <a:r>
                        <a:rPr lang="zh-CN" b="0">
                          <a:solidFill>
                            <a:srgbClr val="FF0000"/>
                          </a:solidFill>
                          <a:ea typeface="宋体" panose="02010600030101010101" pitchFamily="2" charset="-122"/>
                        </a:rPr>
                        <a:t>并行计算(43)</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microstructure(20)</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决策树(13)</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排放(10)</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buNone/>
                      </a:pPr>
                      <a:r>
                        <a:rPr lang="zh-CN" b="0">
                          <a:solidFill>
                            <a:srgbClr val="FF0000"/>
                          </a:solidFill>
                          <a:ea typeface="宋体" panose="02010600030101010101" pitchFamily="2" charset="-122"/>
                        </a:rPr>
                        <a:t>协同过滤(40)</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社交网络(18)</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并行(13)</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并行算法(10)</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buNone/>
                      </a:pPr>
                      <a:r>
                        <a:rPr lang="zh-CN" b="0">
                          <a:solidFill>
                            <a:srgbClr val="FF0000"/>
                          </a:solidFill>
                          <a:ea typeface="宋体" panose="02010600030101010101" pitchFamily="2" charset="-122"/>
                        </a:rPr>
                        <a:t>分布式(38)</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plasma(18)</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矩阵分解(13)</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Mechanical Properties(10)</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graphicFrame>
        <p:nvGraphicFramePr>
          <p:cNvPr id="10" name="表格 9"/>
          <p:cNvGraphicFramePr/>
          <p:nvPr/>
        </p:nvGraphicFramePr>
        <p:xfrm>
          <a:off x="4035425" y="1895475"/>
          <a:ext cx="3760470" cy="2452370"/>
        </p:xfrm>
        <a:graphic>
          <a:graphicData uri="http://schemas.openxmlformats.org/drawingml/2006/table">
            <a:tbl>
              <a:tblPr firstRow="1" bandRow="1">
                <a:tableStyleId>{5C22544A-7EE6-4342-B048-85BDC9FD1C3A}</a:tableStyleId>
              </a:tblPr>
              <a:tblGrid>
                <a:gridCol w="3760470"/>
              </a:tblGrid>
              <a:tr h="623570">
                <a:tc>
                  <a:txBody>
                    <a:bodyPr/>
                    <a:p>
                      <a:pPr indent="0">
                        <a:buNone/>
                      </a:pPr>
                      <a:r>
                        <a:rPr lang="zh-CN" b="0">
                          <a:solidFill>
                            <a:srgbClr val="FF0000"/>
                          </a:solidFill>
                          <a:ea typeface="宋体" panose="02010600030101010101" pitchFamily="2" charset="-122"/>
                        </a:rPr>
                        <a:t>国家自然科学基金项目(322)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5760">
                <a:tc>
                  <a:txBody>
                    <a:bodyPr/>
                    <a:p>
                      <a:pPr indent="0">
                        <a:buNone/>
                      </a:pPr>
                      <a:r>
                        <a:rPr lang="zh-CN" b="0">
                          <a:solidFill>
                            <a:srgbClr val="FF0000"/>
                          </a:solidFill>
                          <a:ea typeface="宋体" panose="02010600030101010101" pitchFamily="2" charset="-122"/>
                        </a:rPr>
                        <a:t>省市基金项目(148)</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5760">
                <a:tc>
                  <a:txBody>
                    <a:bodyPr/>
                    <a:p>
                      <a:pPr indent="0">
                        <a:buNone/>
                      </a:pPr>
                      <a:r>
                        <a:rPr lang="zh-CN" b="0">
                          <a:solidFill>
                            <a:srgbClr val="FF0000"/>
                          </a:solidFill>
                          <a:ea typeface="宋体" panose="02010600030101010101" pitchFamily="2" charset="-122"/>
                        </a:rPr>
                        <a:t>科技部国家科技计划项目(82)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buNone/>
                      </a:pPr>
                      <a:r>
                        <a:rPr lang="zh-CN" b="0">
                          <a:solidFill>
                            <a:srgbClr val="FF0000"/>
                          </a:solidFill>
                          <a:ea typeface="宋体" panose="02010600030101010101" pitchFamily="2" charset="-122"/>
                        </a:rPr>
                        <a:t>国家教育部基金(35)</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5760">
                <a:tc>
                  <a:txBody>
                    <a:bodyPr/>
                    <a:p>
                      <a:pPr indent="0">
                        <a:buNone/>
                      </a:pPr>
                      <a:r>
                        <a:rPr lang="zh-CN" b="0">
                          <a:solidFill>
                            <a:srgbClr val="FF0000"/>
                          </a:solidFill>
                          <a:ea typeface="宋体" panose="02010600030101010101" pitchFamily="2" charset="-122"/>
                        </a:rPr>
                        <a:t>其他基金项目(10)</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buNone/>
                      </a:pPr>
                      <a:r>
                        <a:rPr lang="zh-CN" b="0">
                          <a:solidFill>
                            <a:srgbClr val="FF0000"/>
                          </a:solidFill>
                          <a:ea typeface="宋体" panose="02010600030101010101" pitchFamily="2" charset="-122"/>
                        </a:rPr>
                        <a:t>国家社会科学基金项目(8)</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2" name="文本框 21"/>
          <p:cNvSpPr txBox="1"/>
          <p:nvPr/>
        </p:nvSpPr>
        <p:spPr>
          <a:xfrm>
            <a:off x="2731135" y="4801235"/>
            <a:ext cx="7040880" cy="645160"/>
          </a:xfrm>
          <a:prstGeom prst="rect">
            <a:avLst/>
          </a:prstGeom>
          <a:noFill/>
        </p:spPr>
        <p:txBody>
          <a:bodyPr wrap="square" rtlCol="0">
            <a:spAutoFit/>
          </a:bodyPr>
          <a:p>
            <a:r>
              <a:rPr lang="zh-CN" altLang="en-US">
                <a:solidFill>
                  <a:srgbClr val="FF0000"/>
                </a:solidFill>
              </a:rPr>
              <a:t>自</a:t>
            </a:r>
            <a:r>
              <a:rPr lang="en-US" altLang="zh-CN">
                <a:solidFill>
                  <a:srgbClr val="FF0000"/>
                </a:solidFill>
              </a:rPr>
              <a:t>2012</a:t>
            </a:r>
            <a:r>
              <a:rPr lang="zh-CN" altLang="en-US">
                <a:solidFill>
                  <a:srgbClr val="FF0000"/>
                </a:solidFill>
              </a:rPr>
              <a:t>年以来总文献量2,815条，其中基金项目课题占比</a:t>
            </a:r>
            <a:r>
              <a:rPr lang="en-US" altLang="zh-CN">
                <a:solidFill>
                  <a:srgbClr val="FF0000"/>
                </a:solidFill>
              </a:rPr>
              <a:t>21</a:t>
            </a:r>
            <a:r>
              <a:rPr lang="en-US" b="1">
                <a:solidFill>
                  <a:srgbClr val="FF0000"/>
                </a:solidFill>
                <a:latin typeface="宋体" panose="02010600030101010101" pitchFamily="2" charset="-122"/>
                <a:sym typeface="+mn-ea"/>
              </a:rPr>
              <a:t>.50%</a:t>
            </a:r>
            <a:endParaRPr lang="en-US" altLang="en-US" b="1">
              <a:solidFill>
                <a:srgbClr val="FF0000"/>
              </a:solidFill>
              <a:latin typeface="宋体" panose="02010600030101010101" pitchFamily="2" charset="-122"/>
            </a:endParaRPr>
          </a:p>
          <a:p>
            <a:endParaRPr lang="en-US" altLang="en-US" b="1">
              <a:solidFill>
                <a:srgbClr val="FF0000"/>
              </a:solidFill>
              <a:latin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2861310"/>
          </a:xfrm>
          <a:prstGeom prst="rect">
            <a:avLst/>
          </a:prstGeom>
          <a:noFill/>
        </p:spPr>
        <p:txBody>
          <a:bodyPr wrap="square" rtlCol="0">
            <a:spAutoFit/>
          </a:bodyPr>
          <a:p>
            <a:r>
              <a:rPr lang="zh-CN" altLang="en-US">
                <a:solidFill>
                  <a:srgbClr val="FF0000"/>
                </a:solidFill>
              </a:rPr>
              <a:t>    [期刊] 电力用户侧大数据分析与并行负荷预测 [EI工程索引(美)] [中文核心期刊(北大)] [统计源期刊(中信所)] [CSCD中国科学引文库(中科院)] 引证(165)</a:t>
            </a:r>
            <a:endParaRPr lang="zh-CN" altLang="en-US">
              <a:solidFill>
                <a:srgbClr val="FF0000"/>
              </a:solidFill>
            </a:endParaRPr>
          </a:p>
          <a:p>
            <a:r>
              <a:rPr lang="zh-CN" altLang="en-US">
                <a:solidFill>
                  <a:srgbClr val="FF0000"/>
                </a:solidFill>
              </a:rPr>
              <a:t>    作者：王德文，孙志伟（华北电力大学控制与计算机工程学院）</a:t>
            </a:r>
            <a:endParaRPr lang="zh-CN" altLang="en-US">
              <a:solidFill>
                <a:srgbClr val="FF0000"/>
              </a:solidFill>
            </a:endParaRPr>
          </a:p>
          <a:p>
            <a:r>
              <a:rPr lang="zh-CN" altLang="en-US">
                <a:solidFill>
                  <a:srgbClr val="FF0000"/>
                </a:solidFill>
              </a:rPr>
              <a:t>    出处：中国电机工程学报 2015 第3期 P527-537  0258-8013</a:t>
            </a:r>
            <a:endParaRPr lang="zh-CN" altLang="en-US">
              <a:solidFill>
                <a:srgbClr val="FF0000"/>
              </a:solidFill>
            </a:endParaRPr>
          </a:p>
          <a:p>
            <a:r>
              <a:rPr lang="zh-CN" altLang="en-US">
                <a:solidFill>
                  <a:srgbClr val="FF0000"/>
                </a:solidFill>
              </a:rPr>
              <a:t>    关键词：大数据；电力用户侧；负荷预测；并行处理；云计算</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0" y="0"/>
            <a:ext cx="3438525" cy="6858000"/>
          </a:xfrm>
          <a:prstGeom prst="rect">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1" cstate="print"/>
          <a:srcRect/>
          <a:stretch>
            <a:fillRect/>
          </a:stretch>
        </p:blipFill>
        <p:spPr>
          <a:xfrm>
            <a:off x="1842884" y="1141412"/>
            <a:ext cx="3254375" cy="4648201"/>
          </a:xfrm>
          <a:prstGeom prst="rect">
            <a:avLst/>
          </a:prstGeom>
        </p:spPr>
      </p:pic>
      <p:pic>
        <p:nvPicPr>
          <p:cNvPr id="4" name="图片 3"/>
          <p:cNvPicPr>
            <a:picLocks noChangeAspect="1"/>
          </p:cNvPicPr>
          <p:nvPr/>
        </p:nvPicPr>
        <p:blipFill>
          <a:blip r:embed="rId2" cstate="print"/>
          <a:stretch>
            <a:fillRect/>
          </a:stretch>
        </p:blipFill>
        <p:spPr>
          <a:xfrm>
            <a:off x="1774825" y="912865"/>
            <a:ext cx="3390495" cy="5037085"/>
          </a:xfrm>
          <a:prstGeom prst="rect">
            <a:avLst/>
          </a:prstGeom>
          <a:effectLst>
            <a:outerShdw blurRad="50800" dist="63500" dir="13500000" sx="101000" sy="101000" algn="br" rotWithShape="0">
              <a:prstClr val="black">
                <a:alpha val="40000"/>
              </a:prstClr>
            </a:outerShdw>
          </a:effectLst>
        </p:spPr>
      </p:pic>
      <p:grpSp>
        <p:nvGrpSpPr>
          <p:cNvPr id="9" name="组合 8"/>
          <p:cNvGrpSpPr/>
          <p:nvPr/>
        </p:nvGrpSpPr>
        <p:grpSpPr>
          <a:xfrm>
            <a:off x="5461635" y="788035"/>
            <a:ext cx="6435725" cy="976630"/>
            <a:chOff x="2815979" y="571731"/>
            <a:chExt cx="6243955" cy="976836"/>
          </a:xfrm>
        </p:grpSpPr>
        <p:sp>
          <p:nvSpPr>
            <p:cNvPr id="10" name="文本框 9"/>
            <p:cNvSpPr txBox="1"/>
            <p:nvPr/>
          </p:nvSpPr>
          <p:spPr>
            <a:xfrm>
              <a:off x="2815979" y="571731"/>
              <a:ext cx="6243955" cy="52208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一、人才分布</a:t>
              </a:r>
              <a:endParaRPr lang="en-US" altLang="zh-CN" sz="2800" dirty="0">
                <a:latin typeface="思源黑体 CN Bold" panose="020B0800000000000000" pitchFamily="34" charset="-122"/>
                <a:ea typeface="思源黑体 CN Bold" panose="020B0800000000000000" pitchFamily="34" charset="-122"/>
              </a:endParaRPr>
            </a:p>
          </p:txBody>
        </p:sp>
        <p:sp>
          <p:nvSpPr>
            <p:cNvPr id="11" name="矩形: 圆角 10"/>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142990" y="2090420"/>
            <a:ext cx="4573905" cy="3046095"/>
          </a:xfrm>
          <a:prstGeom prst="rect">
            <a:avLst/>
          </a:prstGeom>
          <a:noFill/>
        </p:spPr>
        <p:txBody>
          <a:bodyPr wrap="square" rtlCol="0" anchor="t">
            <a:spAutoFit/>
          </a:bodyPr>
          <a:p>
            <a:pPr algn="ctr"/>
            <a:r>
              <a:rPr lang="en-US" altLang="zh-CN" sz="9600" b="1">
                <a:solidFill>
                  <a:srgbClr val="FF0000"/>
                </a:solidFill>
              </a:rPr>
              <a:t>49</a:t>
            </a:r>
            <a:r>
              <a:rPr lang="zh-CN" altLang="en-US" sz="9600" b="1">
                <a:solidFill>
                  <a:srgbClr val="FF0000"/>
                </a:solidFill>
              </a:rPr>
              <a:t>城15562人</a:t>
            </a:r>
            <a:endParaRPr lang="zh-CN" altLang="en-US" sz="9600" b="1">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3138170"/>
          </a:xfrm>
          <a:prstGeom prst="rect">
            <a:avLst/>
          </a:prstGeom>
          <a:noFill/>
        </p:spPr>
        <p:txBody>
          <a:bodyPr wrap="square" rtlCol="0">
            <a:spAutoFit/>
          </a:bodyPr>
          <a:p>
            <a:r>
              <a:rPr lang="zh-CN" altLang="en-US">
                <a:solidFill>
                  <a:srgbClr val="FF0000"/>
                </a:solidFill>
              </a:rPr>
              <a:t>    [期刊] 基于Spark和IPPSO_LSSVM的短期分布式电力负荷预测算法 [中文核心期刊(北大)] [EI工程索引(美)] [统计源期刊(中信所)] [CSCD中国科学引文库(中科院)] 引证(25)</a:t>
            </a:r>
            <a:endParaRPr lang="zh-CN" altLang="en-US">
              <a:solidFill>
                <a:srgbClr val="FF0000"/>
              </a:solidFill>
            </a:endParaRPr>
          </a:p>
          <a:p>
            <a:r>
              <a:rPr lang="zh-CN" altLang="en-US">
                <a:solidFill>
                  <a:srgbClr val="FF0000"/>
                </a:solidFill>
              </a:rPr>
              <a:t>    作者：王保义，王冬阳，张少敏（华北电力大学控制与计算机工程学院）</a:t>
            </a:r>
            <a:endParaRPr lang="zh-CN" altLang="en-US">
              <a:solidFill>
                <a:srgbClr val="FF0000"/>
              </a:solidFill>
            </a:endParaRPr>
          </a:p>
          <a:p>
            <a:r>
              <a:rPr lang="zh-CN" altLang="en-US">
                <a:solidFill>
                  <a:srgbClr val="FF0000"/>
                </a:solidFill>
              </a:rPr>
              <a:t>    出处：电力自动化设备 2016 第1期 P117-122  1006-6047</a:t>
            </a:r>
            <a:endParaRPr lang="zh-CN" altLang="en-US">
              <a:solidFill>
                <a:srgbClr val="FF0000"/>
              </a:solidFill>
            </a:endParaRPr>
          </a:p>
          <a:p>
            <a:r>
              <a:rPr lang="zh-CN" altLang="en-US">
                <a:solidFill>
                  <a:srgbClr val="FF0000"/>
                </a:solidFill>
              </a:rPr>
              <a:t>    关键词：Spark；IPPSO；LSSVM；负荷预测；短期预测；支持向量机；并行处理；优化</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3138170"/>
          </a:xfrm>
          <a:prstGeom prst="rect">
            <a:avLst/>
          </a:prstGeom>
          <a:noFill/>
        </p:spPr>
        <p:txBody>
          <a:bodyPr wrap="square" rtlCol="0">
            <a:spAutoFit/>
          </a:bodyPr>
          <a:p>
            <a:r>
              <a:rPr lang="zh-CN" altLang="en-US">
                <a:solidFill>
                  <a:srgbClr val="FF0000"/>
                </a:solidFill>
              </a:rPr>
              <a:t>    [期刊] 大数据处理技术在风电机组齿轮箱故障诊断与预警中的应用 [中文核心期刊(北大)] [EI工程索引(美)] [统计源期刊(中信所)] [CSCD中国科学引文库(中科院)] 引证(22)</a:t>
            </a:r>
            <a:endParaRPr lang="zh-CN" altLang="en-US">
              <a:solidFill>
                <a:srgbClr val="FF0000"/>
              </a:solidFill>
            </a:endParaRPr>
          </a:p>
          <a:p>
            <a:r>
              <a:rPr lang="zh-CN" altLang="en-US">
                <a:solidFill>
                  <a:srgbClr val="FF0000"/>
                </a:solidFill>
              </a:rPr>
              <a:t>    作者：张少敏，毛冬，王保义（华北电力大学控制与计算机工程学院）</a:t>
            </a:r>
            <a:endParaRPr lang="zh-CN" altLang="en-US">
              <a:solidFill>
                <a:srgbClr val="FF0000"/>
              </a:solidFill>
            </a:endParaRPr>
          </a:p>
          <a:p>
            <a:r>
              <a:rPr lang="zh-CN" altLang="en-US">
                <a:solidFill>
                  <a:srgbClr val="FF0000"/>
                </a:solidFill>
              </a:rPr>
              <a:t>    出处：电力系统自动化 2016 第14期 P129-134  1000-1026</a:t>
            </a:r>
            <a:endParaRPr lang="zh-CN" altLang="en-US">
              <a:solidFill>
                <a:srgbClr val="FF0000"/>
              </a:solidFill>
            </a:endParaRPr>
          </a:p>
          <a:p>
            <a:r>
              <a:rPr lang="zh-CN" altLang="en-US">
                <a:solidFill>
                  <a:srgbClr val="FF0000"/>
                </a:solidFill>
              </a:rPr>
              <a:t>    关键词：风电机组；故障诊断；故障预警；弹性分布式数据集；内存批处理；流数据处理</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2306955"/>
          </a:xfrm>
          <a:prstGeom prst="rect">
            <a:avLst/>
          </a:prstGeom>
          <a:noFill/>
        </p:spPr>
        <p:txBody>
          <a:bodyPr wrap="square" rtlCol="0">
            <a:spAutoFit/>
          </a:bodyPr>
          <a:p>
            <a:r>
              <a:rPr lang="zh-CN" altLang="en-US">
                <a:solidFill>
                  <a:srgbClr val="FF0000"/>
                </a:solidFill>
              </a:rPr>
              <a:t>    [期刊] 基于Spark Streaming的实时日志处理平台设计与实现 引证(13)</a:t>
            </a:r>
            <a:endParaRPr lang="zh-CN" altLang="en-US">
              <a:solidFill>
                <a:srgbClr val="FF0000"/>
              </a:solidFill>
            </a:endParaRPr>
          </a:p>
          <a:p>
            <a:r>
              <a:rPr lang="zh-CN" altLang="en-US">
                <a:solidFill>
                  <a:srgbClr val="FF0000"/>
                </a:solidFill>
              </a:rPr>
              <a:t>    作者：薛瑞，朱晓民（北京邮电大学网络与交换技术国家重点实验室；东信北邮信息技术有限公司）</a:t>
            </a:r>
            <a:endParaRPr lang="zh-CN" altLang="en-US">
              <a:solidFill>
                <a:srgbClr val="FF0000"/>
              </a:solidFill>
            </a:endParaRPr>
          </a:p>
          <a:p>
            <a:r>
              <a:rPr lang="zh-CN" altLang="en-US">
                <a:solidFill>
                  <a:srgbClr val="FF0000"/>
                </a:solidFill>
              </a:rPr>
              <a:t>    出处：电信工程技术与标准化 2015 第28卷 第9期 P55-58  1008-5599</a:t>
            </a:r>
            <a:endParaRPr lang="zh-CN" altLang="en-US">
              <a:solidFill>
                <a:srgbClr val="FF0000"/>
              </a:solidFill>
            </a:endParaRPr>
          </a:p>
          <a:p>
            <a:r>
              <a:rPr lang="zh-CN" altLang="en-US">
                <a:solidFill>
                  <a:srgbClr val="FF0000"/>
                </a:solidFill>
              </a:rPr>
              <a:t>    关键词：Hadoop；Spark；Streaming；实时日志处理系统</a:t>
            </a:r>
            <a:endParaRPr lang="zh-CN" altLang="en-US">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2861310"/>
          </a:xfrm>
          <a:prstGeom prst="rect">
            <a:avLst/>
          </a:prstGeom>
          <a:noFill/>
        </p:spPr>
        <p:txBody>
          <a:bodyPr wrap="square" rtlCol="0">
            <a:spAutoFit/>
          </a:bodyPr>
          <a:p>
            <a:r>
              <a:rPr lang="zh-CN" altLang="en-US">
                <a:solidFill>
                  <a:srgbClr val="FF0000"/>
                </a:solidFill>
              </a:rPr>
              <a:t>      [期刊] 基于Spark平台和多变量L2-Boosting回归模型的分布式能源系统短期负荷预测 [中文核心期刊(北大)] [EI工程索引(美)] [统计源期刊(中信所)] [CSCD中国科学引文库(中科院)] 引证(8)</a:t>
            </a:r>
            <a:endParaRPr lang="zh-CN" altLang="en-US">
              <a:solidFill>
                <a:srgbClr val="FF0000"/>
              </a:solidFill>
            </a:endParaRPr>
          </a:p>
          <a:p>
            <a:r>
              <a:rPr lang="zh-CN" altLang="en-US">
                <a:solidFill>
                  <a:srgbClr val="FF0000"/>
                </a:solidFill>
              </a:rPr>
              <a:t>    作者：马天男，牛东晓，黄雅莉，杜振东（华北电力大学经济与管理学院；国网浙江省电力公司经济技术研究院）</a:t>
            </a:r>
            <a:endParaRPr lang="zh-CN" altLang="en-US">
              <a:solidFill>
                <a:srgbClr val="FF0000"/>
              </a:solidFill>
            </a:endParaRPr>
          </a:p>
          <a:p>
            <a:r>
              <a:rPr lang="zh-CN" altLang="en-US">
                <a:solidFill>
                  <a:srgbClr val="FF0000"/>
                </a:solidFill>
              </a:rPr>
              <a:t>    出处：电网技术 2016 第6期 P1642-1649  1000-3673</a:t>
            </a:r>
            <a:endParaRPr lang="zh-CN" altLang="en-US">
              <a:solidFill>
                <a:srgbClr val="FF0000"/>
              </a:solidFill>
            </a:endParaRPr>
          </a:p>
          <a:p>
            <a:r>
              <a:rPr lang="zh-CN" altLang="en-US">
                <a:solidFill>
                  <a:srgbClr val="FF0000"/>
                </a:solidFill>
              </a:rPr>
              <a:t>    关键词：短期负荷预测；多变量L2-Boosting回归模型；分布式能源系统；Spark平台</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3415030"/>
          </a:xfrm>
          <a:prstGeom prst="rect">
            <a:avLst/>
          </a:prstGeom>
          <a:noFill/>
        </p:spPr>
        <p:txBody>
          <a:bodyPr wrap="square" rtlCol="0">
            <a:spAutoFit/>
          </a:bodyPr>
          <a:p>
            <a:r>
              <a:rPr lang="zh-CN" altLang="en-US">
                <a:solidFill>
                  <a:srgbClr val="FF0000"/>
                </a:solidFill>
              </a:rPr>
              <a:t>    [期刊] 国内外农业大数据应用研究分析 [中文核心期刊(北大)] [统计源期刊(中信所)] [CA化学文摘(美)] [CSCD中国科学引文库(中科院)] 引证(7)</a:t>
            </a:r>
            <a:endParaRPr lang="zh-CN" altLang="en-US">
              <a:solidFill>
                <a:srgbClr val="FF0000"/>
              </a:solidFill>
            </a:endParaRPr>
          </a:p>
          <a:p>
            <a:r>
              <a:rPr lang="zh-CN" altLang="en-US">
                <a:solidFill>
                  <a:srgbClr val="FF0000"/>
                </a:solidFill>
              </a:rPr>
              <a:t>    作者：黎玲萍，毛克彪，付秀丽，马莹，王芳，刘勍（北京化工大学信息科学与技术学院；北京石油化工学院信息工程学院；中国农业科学院农业资源与农业区划研究所呼伦贝尔草原生态系统国家野外科学观测研究站；湖南科技大学地理空间信息技术国家地方联合工程实验室）</a:t>
            </a:r>
            <a:endParaRPr lang="zh-CN" altLang="en-US">
              <a:solidFill>
                <a:srgbClr val="FF0000"/>
              </a:solidFill>
            </a:endParaRPr>
          </a:p>
          <a:p>
            <a:r>
              <a:rPr lang="zh-CN" altLang="en-US">
                <a:solidFill>
                  <a:srgbClr val="FF0000"/>
                </a:solidFill>
              </a:rPr>
              <a:t>    出处：高技术通讯 2016 第26卷 第4期 P414-422  1002-0470</a:t>
            </a:r>
            <a:endParaRPr lang="zh-CN" altLang="en-US">
              <a:solidFill>
                <a:srgbClr val="FF0000"/>
              </a:solidFill>
            </a:endParaRPr>
          </a:p>
          <a:p>
            <a:r>
              <a:rPr lang="zh-CN" altLang="en-US">
                <a:solidFill>
                  <a:srgbClr val="FF0000"/>
                </a:solidFill>
              </a:rPr>
              <a:t>    关键词：大数据；农业大数据；Hadoop；Storm；Spark</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2584450"/>
          </a:xfrm>
          <a:prstGeom prst="rect">
            <a:avLst/>
          </a:prstGeom>
          <a:noFill/>
        </p:spPr>
        <p:txBody>
          <a:bodyPr wrap="square" rtlCol="0">
            <a:spAutoFit/>
          </a:bodyPr>
          <a:p>
            <a:r>
              <a:rPr lang="zh-CN" altLang="en-US">
                <a:solidFill>
                  <a:srgbClr val="FF0000"/>
                </a:solidFill>
              </a:rPr>
              <a:t>    [期刊] 基于Spark的大电网广域时空序列分析平台构建 [中文核心期刊(北大)] [统计源期刊(中信所)] 引证(6)</a:t>
            </a:r>
            <a:endParaRPr lang="zh-CN" altLang="en-US">
              <a:solidFill>
                <a:srgbClr val="FF0000"/>
              </a:solidFill>
            </a:endParaRPr>
          </a:p>
          <a:p>
            <a:r>
              <a:rPr lang="zh-CN" altLang="en-US">
                <a:solidFill>
                  <a:srgbClr val="FF0000"/>
                </a:solidFill>
              </a:rPr>
              <a:t>    作者：袁宝超，刘道伟，刘丽平，王泽忠（华北电力大学电气与电子工程学院；中国电力科学研究院）</a:t>
            </a:r>
            <a:endParaRPr lang="zh-CN" altLang="en-US">
              <a:solidFill>
                <a:srgbClr val="FF0000"/>
              </a:solidFill>
            </a:endParaRPr>
          </a:p>
          <a:p>
            <a:r>
              <a:rPr lang="zh-CN" altLang="en-US">
                <a:solidFill>
                  <a:srgbClr val="FF0000"/>
                </a:solidFill>
              </a:rPr>
              <a:t>    出处：电力建设 2016 第37卷 第11期 P48-54  1000-7229</a:t>
            </a:r>
            <a:endParaRPr lang="zh-CN" altLang="en-US">
              <a:solidFill>
                <a:srgbClr val="FF0000"/>
              </a:solidFill>
            </a:endParaRPr>
          </a:p>
          <a:p>
            <a:r>
              <a:rPr lang="zh-CN" altLang="en-US">
                <a:solidFill>
                  <a:srgbClr val="FF0000"/>
                </a:solidFill>
              </a:rPr>
              <a:t>    关键词：能源互联网；Spark；时空序列；流计算；聚类</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2861310"/>
          </a:xfrm>
          <a:prstGeom prst="rect">
            <a:avLst/>
          </a:prstGeom>
          <a:noFill/>
        </p:spPr>
        <p:txBody>
          <a:bodyPr wrap="square" rtlCol="0">
            <a:spAutoFit/>
          </a:bodyPr>
          <a:p>
            <a:r>
              <a:rPr lang="zh-CN" altLang="en-US">
                <a:solidFill>
                  <a:srgbClr val="FF0000"/>
                </a:solidFill>
              </a:rPr>
              <a:t>    [期刊] 使用Spark Stream ing的自适应实时DDoS检测和防御技术* [中文核心期刊(北大)] [统计源期刊(中信所)] [CSCD中国科学引文库(中科院)] 引证(6)</a:t>
            </a:r>
            <a:endParaRPr lang="zh-CN" altLang="en-US">
              <a:solidFill>
                <a:srgbClr val="FF0000"/>
              </a:solidFill>
            </a:endParaRPr>
          </a:p>
          <a:p>
            <a:r>
              <a:rPr lang="zh-CN" altLang="en-US">
                <a:solidFill>
                  <a:srgbClr val="FF0000"/>
                </a:solidFill>
              </a:rPr>
              <a:t>    作者：方峰，蔡志平，肇启佳，林加润，朱明（国防科学技术大学计算机学院）</a:t>
            </a:r>
            <a:endParaRPr lang="zh-CN" altLang="en-US">
              <a:solidFill>
                <a:srgbClr val="FF0000"/>
              </a:solidFill>
            </a:endParaRPr>
          </a:p>
          <a:p>
            <a:r>
              <a:rPr lang="zh-CN" altLang="en-US">
                <a:solidFill>
                  <a:srgbClr val="FF0000"/>
                </a:solidFill>
              </a:rPr>
              <a:t>    出处：计算机科学与探索 2016 第10卷 第5期 P601-611  1673-9418</a:t>
            </a:r>
            <a:endParaRPr lang="zh-CN" altLang="en-US">
              <a:solidFill>
                <a:srgbClr val="FF0000"/>
              </a:solidFill>
            </a:endParaRPr>
          </a:p>
          <a:p>
            <a:r>
              <a:rPr lang="zh-CN" altLang="en-US">
                <a:solidFill>
                  <a:srgbClr val="FF0000"/>
                </a:solidFill>
              </a:rPr>
              <a:t>    关键词：DDoS检测；DDoS防御；实时检测；自适应检测；Spark；Streaming</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2861310"/>
          </a:xfrm>
          <a:prstGeom prst="rect">
            <a:avLst/>
          </a:prstGeom>
          <a:noFill/>
        </p:spPr>
        <p:txBody>
          <a:bodyPr wrap="square" rtlCol="0">
            <a:spAutoFit/>
          </a:bodyPr>
          <a:p>
            <a:r>
              <a:rPr lang="zh-CN" altLang="en-US">
                <a:solidFill>
                  <a:srgbClr val="FF0000"/>
                </a:solidFill>
              </a:rPr>
              <a:t>    [期刊] 大规模用电数据流的快速聚类和异常检测技术 [中文核心期刊(北大)] [EI工程索引(美)] [统计源期刊(中信所)] [CSCD中国科学引文库(中科院)] 引证(6)</a:t>
            </a:r>
            <a:endParaRPr lang="zh-CN" altLang="en-US">
              <a:solidFill>
                <a:srgbClr val="FF0000"/>
              </a:solidFill>
            </a:endParaRPr>
          </a:p>
          <a:p>
            <a:r>
              <a:rPr lang="zh-CN" altLang="en-US">
                <a:solidFill>
                  <a:srgbClr val="FF0000"/>
                </a:solidFill>
              </a:rPr>
              <a:t>    作者：王桂兰，周国亮，赵洪山，米增强（华北电力大学电气与电子工程学院；国网冀北电力有限公司技能培训中心）</a:t>
            </a:r>
            <a:endParaRPr lang="zh-CN" altLang="en-US">
              <a:solidFill>
                <a:srgbClr val="FF0000"/>
              </a:solidFill>
            </a:endParaRPr>
          </a:p>
          <a:p>
            <a:r>
              <a:rPr lang="zh-CN" altLang="en-US">
                <a:solidFill>
                  <a:srgbClr val="FF0000"/>
                </a:solidFill>
              </a:rPr>
              <a:t>    出处：电力系统自动化 2016 第40卷 第24期 P27-33  1000-1026</a:t>
            </a:r>
            <a:endParaRPr lang="zh-CN" altLang="en-US">
              <a:solidFill>
                <a:srgbClr val="FF0000"/>
              </a:solidFill>
            </a:endParaRPr>
          </a:p>
          <a:p>
            <a:r>
              <a:rPr lang="zh-CN" altLang="en-US">
                <a:solidFill>
                  <a:srgbClr val="FF0000"/>
                </a:solidFill>
              </a:rPr>
              <a:t>    关键词：数据流；聚类；异常检测；流式计算；用电行为</a:t>
            </a:r>
            <a:endParaRPr lang="zh-CN" altLang="en-US">
              <a:solidFill>
                <a:srgbClr val="FF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3138170"/>
          </a:xfrm>
          <a:prstGeom prst="rect">
            <a:avLst/>
          </a:prstGeom>
          <a:noFill/>
        </p:spPr>
        <p:txBody>
          <a:bodyPr wrap="square" rtlCol="0">
            <a:spAutoFit/>
          </a:bodyPr>
          <a:p>
            <a:r>
              <a:rPr lang="zh-CN" altLang="en-US">
                <a:solidFill>
                  <a:srgbClr val="FF0000"/>
                </a:solidFill>
              </a:rPr>
              <a:t>    [期刊] 基于并行分类算法的电力客户欠费预警 [中文核心期刊(北大)] [统计源期刊(中信所)] [CSCD中国科学引文库(中科院)] 引证(5)</a:t>
            </a:r>
            <a:endParaRPr lang="zh-CN" altLang="en-US">
              <a:solidFill>
                <a:srgbClr val="FF0000"/>
              </a:solidFill>
            </a:endParaRPr>
          </a:p>
          <a:p>
            <a:r>
              <a:rPr lang="zh-CN" altLang="en-US">
                <a:solidFill>
                  <a:srgbClr val="FF0000"/>
                </a:solidFill>
              </a:rPr>
              <a:t>    作者：陈羽中，郭松荣，陈宏，李婉华，郭昆，黄启成（福州大学数学与计算机科学学院；福建省网络计算与智能信息处理重点实验室；国网信通亿力科技有限责任公司）</a:t>
            </a:r>
            <a:endParaRPr lang="zh-CN" altLang="en-US">
              <a:solidFill>
                <a:srgbClr val="FF0000"/>
              </a:solidFill>
            </a:endParaRPr>
          </a:p>
          <a:p>
            <a:r>
              <a:rPr lang="zh-CN" altLang="en-US">
                <a:solidFill>
                  <a:srgbClr val="FF0000"/>
                </a:solidFill>
              </a:rPr>
              <a:t>    出处：计算机应用 2016 第36卷 第6期 P1757-1761  1001-9081</a:t>
            </a:r>
            <a:endParaRPr lang="zh-CN" altLang="en-US">
              <a:solidFill>
                <a:srgbClr val="FF0000"/>
              </a:solidFill>
            </a:endParaRPr>
          </a:p>
          <a:p>
            <a:r>
              <a:rPr lang="zh-CN" altLang="en-US">
                <a:solidFill>
                  <a:srgbClr val="FF0000"/>
                </a:solidFill>
              </a:rPr>
              <a:t>    关键词：欠费预警；随机森林；并行算法；时间序列；海量数据</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2030095"/>
          </a:xfrm>
          <a:prstGeom prst="rect">
            <a:avLst/>
          </a:prstGeom>
          <a:noFill/>
        </p:spPr>
        <p:txBody>
          <a:bodyPr wrap="square" rtlCol="0">
            <a:spAutoFit/>
          </a:bodyPr>
          <a:p>
            <a:r>
              <a:rPr lang="zh-CN" altLang="en-US">
                <a:solidFill>
                  <a:srgbClr val="FF0000"/>
                </a:solidFill>
              </a:rPr>
              <a:t>    [期刊] 基于流量行为特征的异常流量检测 [统计源期刊(中信所)] 引证(5)</a:t>
            </a:r>
            <a:endParaRPr lang="zh-CN" altLang="en-US">
              <a:solidFill>
                <a:srgbClr val="FF0000"/>
              </a:solidFill>
            </a:endParaRPr>
          </a:p>
          <a:p>
            <a:r>
              <a:rPr lang="zh-CN" altLang="en-US">
                <a:solidFill>
                  <a:srgbClr val="FF0000"/>
                </a:solidFill>
              </a:rPr>
              <a:t>    作者：胡洋瑞，陈兴蜀，王俊峰，叶晓鸣（四川大学计算机学院）</a:t>
            </a:r>
            <a:endParaRPr lang="zh-CN" altLang="en-US">
              <a:solidFill>
                <a:srgbClr val="FF0000"/>
              </a:solidFill>
            </a:endParaRPr>
          </a:p>
          <a:p>
            <a:r>
              <a:rPr lang="zh-CN" altLang="en-US">
                <a:solidFill>
                  <a:srgbClr val="FF0000"/>
                </a:solidFill>
              </a:rPr>
              <a:t>    出处：信息网络安全 2016 第11期 P45-51  1671-1122</a:t>
            </a:r>
            <a:endParaRPr lang="zh-CN" altLang="en-US">
              <a:solidFill>
                <a:srgbClr val="FF0000"/>
              </a:solidFill>
            </a:endParaRPr>
          </a:p>
          <a:p>
            <a:r>
              <a:rPr lang="zh-CN" altLang="en-US">
                <a:solidFill>
                  <a:srgbClr val="FF0000"/>
                </a:solidFill>
              </a:rPr>
              <a:t>    关键词：大数据；异常流量检测；k-means</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774825" y="594995"/>
            <a:ext cx="8676640" cy="685165"/>
            <a:chOff x="3003939" y="125326"/>
            <a:chExt cx="5895833" cy="1006046"/>
          </a:xfrm>
        </p:grpSpPr>
        <p:sp>
          <p:nvSpPr>
            <p:cNvPr id="5" name="文本框 4"/>
            <p:cNvSpPr txBox="1"/>
            <p:nvPr/>
          </p:nvSpPr>
          <p:spPr>
            <a:xfrm>
              <a:off x="3003939" y="125326"/>
              <a:ext cx="5895833" cy="766422"/>
            </a:xfrm>
            <a:prstGeom prst="rect">
              <a:avLst/>
            </a:prstGeom>
            <a:noFill/>
          </p:spPr>
          <p:txBody>
            <a:bodyPr wrap="square" rtlCol="0">
              <a:spAutoFit/>
            </a:bodyPr>
            <a:lstStyle/>
            <a:p>
              <a:r>
                <a:rPr sz="2800" dirty="0">
                  <a:latin typeface="思源黑体 CN Bold" panose="020B0800000000000000" pitchFamily="34" charset="-122"/>
                  <a:ea typeface="思源黑体 CN Bold" panose="020B0800000000000000" pitchFamily="34" charset="-122"/>
                </a:rPr>
                <a:t>aws，spark，tensorflow 智联招聘过去一年人才统计</a:t>
              </a:r>
              <a:endParaRPr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056309"/>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graphicFrame>
        <p:nvGraphicFramePr>
          <p:cNvPr id="10" name="表格 9"/>
          <p:cNvGraphicFramePr/>
          <p:nvPr/>
        </p:nvGraphicFramePr>
        <p:xfrm>
          <a:off x="3992245" y="2208530"/>
          <a:ext cx="9763125" cy="3915410"/>
        </p:xfrm>
        <a:graphic>
          <a:graphicData uri="http://schemas.openxmlformats.org/drawingml/2006/table">
            <a:tbl>
              <a:tblPr firstRow="1" bandRow="1">
                <a:tableStyleId>{5C22544A-7EE6-4342-B048-85BDC9FD1C3A}</a:tableStyleId>
              </a:tblPr>
              <a:tblGrid>
                <a:gridCol w="1995805"/>
                <a:gridCol w="2211070"/>
              </a:tblGrid>
              <a:tr h="623570">
                <a:tc>
                  <a:txBody>
                    <a:bodyPr/>
                    <a:p>
                      <a:pPr indent="0" algn="ctr">
                        <a:buNone/>
                      </a:pPr>
                      <a:r>
                        <a:rPr lang="zh-CN" sz="1800" b="1">
                          <a:solidFill>
                            <a:srgbClr val="FF0000"/>
                          </a:solidFill>
                          <a:ea typeface="宋体" panose="02010600030101010101" pitchFamily="2" charset="-122"/>
                        </a:rPr>
                        <a:t>超级城市（4）</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人数</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5760">
                <a:tc>
                  <a:txBody>
                    <a:bodyPr/>
                    <a:p>
                      <a:pPr indent="0" algn="ctr">
                        <a:buNone/>
                      </a:pPr>
                      <a:r>
                        <a:rPr lang="zh-CN" sz="1800" b="1">
                          <a:solidFill>
                            <a:srgbClr val="FF0000"/>
                          </a:solidFill>
                          <a:ea typeface="宋体" panose="02010600030101010101" pitchFamily="2" charset="-122"/>
                        </a:rPr>
                        <a:t>北京市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4019</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5760">
                <a:tc>
                  <a:txBody>
                    <a:bodyPr/>
                    <a:p>
                      <a:pPr indent="0" algn="ctr">
                        <a:buNone/>
                      </a:pPr>
                      <a:r>
                        <a:rPr lang="zh-CN" sz="1800" b="1">
                          <a:solidFill>
                            <a:srgbClr val="FF0000"/>
                          </a:solidFill>
                          <a:ea typeface="宋体" panose="02010600030101010101" pitchFamily="2" charset="-122"/>
                        </a:rPr>
                        <a:t>上海市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2307</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lgn="ctr">
                        <a:buNone/>
                      </a:pPr>
                      <a:r>
                        <a:rPr lang="zh-CN" sz="1800" b="1">
                          <a:solidFill>
                            <a:srgbClr val="FF0000"/>
                          </a:solidFill>
                          <a:ea typeface="宋体" panose="02010600030101010101" pitchFamily="2" charset="-122"/>
                        </a:rPr>
                        <a:t>广州市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740</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5760">
                <a:tc>
                  <a:txBody>
                    <a:bodyPr/>
                    <a:p>
                      <a:pPr indent="0" algn="ctr">
                        <a:buNone/>
                      </a:pPr>
                      <a:r>
                        <a:rPr lang="zh-CN" sz="1800" b="1">
                          <a:solidFill>
                            <a:srgbClr val="FF0000"/>
                          </a:solidFill>
                          <a:ea typeface="宋体" panose="02010600030101010101" pitchFamily="2" charset="-122"/>
                        </a:rPr>
                        <a:t>深圳市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1436</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11" name="文本框 10"/>
          <p:cNvSpPr txBox="1"/>
          <p:nvPr/>
        </p:nvSpPr>
        <p:spPr>
          <a:xfrm>
            <a:off x="5249545" y="5062855"/>
            <a:ext cx="2259965" cy="645160"/>
          </a:xfrm>
          <a:prstGeom prst="rect">
            <a:avLst/>
          </a:prstGeom>
          <a:noFill/>
        </p:spPr>
        <p:txBody>
          <a:bodyPr wrap="square" rtlCol="0">
            <a:spAutoFit/>
          </a:bodyPr>
          <a:p>
            <a:r>
              <a:rPr lang="zh-CN" altLang="en-US">
                <a:solidFill>
                  <a:srgbClr val="FF0000"/>
                </a:solidFill>
              </a:rPr>
              <a:t>占比</a:t>
            </a:r>
            <a:r>
              <a:rPr lang="en-US" b="1">
                <a:solidFill>
                  <a:srgbClr val="FF0000"/>
                </a:solidFill>
                <a:latin typeface="宋体" panose="02010600030101010101" pitchFamily="2" charset="-122"/>
                <a:sym typeface="+mn-ea"/>
              </a:rPr>
              <a:t>54.60%</a:t>
            </a:r>
            <a:endParaRPr lang="en-US" altLang="en-US" b="1">
              <a:solidFill>
                <a:srgbClr val="FF0000"/>
              </a:solidFill>
              <a:latin typeface="宋体" panose="02010600030101010101" pitchFamily="2" charset="-122"/>
            </a:endParaRPr>
          </a:p>
          <a:p>
            <a:endParaRPr lang="en-US" altLang="en-US" b="1">
              <a:solidFill>
                <a:srgbClr val="FF0000"/>
              </a:solidFill>
              <a:latin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基金项目课题</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2861310"/>
          </a:xfrm>
          <a:prstGeom prst="rect">
            <a:avLst/>
          </a:prstGeom>
          <a:noFill/>
        </p:spPr>
        <p:txBody>
          <a:bodyPr wrap="square" rtlCol="0">
            <a:spAutoFit/>
          </a:bodyPr>
          <a:p>
            <a:r>
              <a:rPr lang="zh-CN" altLang="en-US">
                <a:solidFill>
                  <a:srgbClr val="FF0000"/>
                </a:solidFill>
              </a:rPr>
              <a:t>    [期刊] 基于Spark的土地利用矢量数据空间叠加分析方法 [中文核心期刊(北大)] [统计源期刊(中信所)] [CSCD中国科学引文库(中科院)] 引证(4)</a:t>
            </a:r>
            <a:endParaRPr lang="zh-CN" altLang="en-US">
              <a:solidFill>
                <a:srgbClr val="FF0000"/>
              </a:solidFill>
            </a:endParaRPr>
          </a:p>
          <a:p>
            <a:r>
              <a:rPr lang="zh-CN" altLang="en-US">
                <a:solidFill>
                  <a:srgbClr val="FF0000"/>
                </a:solidFill>
              </a:rPr>
              <a:t>    作者：靳凤营，张丰，杜震洪，刘仁义，李荣亚（浙江大学浙江省资源与环境信息系统重点实验室；浙江大学地理信息科学研究所）</a:t>
            </a:r>
            <a:endParaRPr lang="zh-CN" altLang="en-US">
              <a:solidFill>
                <a:srgbClr val="FF0000"/>
              </a:solidFill>
            </a:endParaRPr>
          </a:p>
          <a:p>
            <a:r>
              <a:rPr lang="zh-CN" altLang="en-US">
                <a:solidFill>
                  <a:srgbClr val="FF0000"/>
                </a:solidFill>
              </a:rPr>
              <a:t>    出处：浙江大学学报(理学版) 2016 第43卷 第1期 P40-44  1008-9497</a:t>
            </a:r>
            <a:endParaRPr lang="zh-CN" altLang="en-US">
              <a:solidFill>
                <a:srgbClr val="FF0000"/>
              </a:solidFill>
            </a:endParaRPr>
          </a:p>
          <a:p>
            <a:r>
              <a:rPr lang="zh-CN" altLang="en-US">
                <a:solidFill>
                  <a:srgbClr val="FF0000"/>
                </a:solidFill>
              </a:rPr>
              <a:t>    关键词：Spark；土地利用；叠加分析；矢量数据</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椭圆 6"/>
          <p:cNvSpPr/>
          <p:nvPr/>
        </p:nvSpPr>
        <p:spPr>
          <a:xfrm>
            <a:off x="2784475" y="2922251"/>
            <a:ext cx="734095" cy="734095"/>
          </a:xfrm>
          <a:prstGeom prst="ellipse">
            <a:avLst/>
          </a:prstGeom>
          <a:solidFill>
            <a:srgbClr val="008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745871" y="2922252"/>
            <a:ext cx="734095" cy="734095"/>
          </a:xfrm>
          <a:prstGeom prst="ellipse">
            <a:avLst/>
          </a:prstGeom>
          <a:solidFill>
            <a:srgbClr val="008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655650" y="2960352"/>
            <a:ext cx="734095" cy="734095"/>
          </a:xfrm>
          <a:prstGeom prst="ellipse">
            <a:avLst/>
          </a:prstGeom>
          <a:solidFill>
            <a:srgbClr val="008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形 21" descr="发送"/>
          <p:cNvPicPr>
            <a:picLocks noChangeAspect="1"/>
          </p:cNvPicPr>
          <p:nvPr/>
        </p:nvPicPr>
        <p:blipFill>
          <a:blip r:embed="rId2"/>
          <a:stretch>
            <a:fillRect/>
          </a:stretch>
        </p:blipFill>
        <p:spPr>
          <a:xfrm>
            <a:off x="2887204" y="3043194"/>
            <a:ext cx="527552" cy="527552"/>
          </a:xfrm>
          <a:prstGeom prst="rect">
            <a:avLst/>
          </a:prstGeom>
        </p:spPr>
      </p:pic>
      <p:pic>
        <p:nvPicPr>
          <p:cNvPr id="26" name="图形 25" descr="齿轮"/>
          <p:cNvPicPr>
            <a:picLocks noChangeAspect="1"/>
          </p:cNvPicPr>
          <p:nvPr/>
        </p:nvPicPr>
        <p:blipFill>
          <a:blip r:embed="rId3"/>
          <a:stretch>
            <a:fillRect/>
          </a:stretch>
        </p:blipFill>
        <p:spPr>
          <a:xfrm>
            <a:off x="6820536" y="3012459"/>
            <a:ext cx="587972" cy="587972"/>
          </a:xfrm>
          <a:prstGeom prst="rect">
            <a:avLst/>
          </a:prstGeom>
        </p:spPr>
      </p:pic>
      <p:sp>
        <p:nvSpPr>
          <p:cNvPr id="28" name="椭圆 27"/>
          <p:cNvSpPr/>
          <p:nvPr/>
        </p:nvSpPr>
        <p:spPr>
          <a:xfrm>
            <a:off x="4765173" y="2922250"/>
            <a:ext cx="734095" cy="734095"/>
          </a:xfrm>
          <a:prstGeom prst="ellipse">
            <a:avLst/>
          </a:prstGeom>
          <a:solidFill>
            <a:srgbClr val="008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形 22" descr="男人"/>
          <p:cNvPicPr>
            <a:picLocks noChangeAspect="1"/>
          </p:cNvPicPr>
          <p:nvPr/>
        </p:nvPicPr>
        <p:blipFill>
          <a:blip r:embed="rId4"/>
          <a:stretch>
            <a:fillRect/>
          </a:stretch>
        </p:blipFill>
        <p:spPr>
          <a:xfrm>
            <a:off x="4903183" y="3078370"/>
            <a:ext cx="457200" cy="457200"/>
          </a:xfrm>
          <a:prstGeom prst="rect">
            <a:avLst/>
          </a:prstGeom>
        </p:spPr>
      </p:pic>
      <p:sp>
        <p:nvSpPr>
          <p:cNvPr id="37" name="矩形 36"/>
          <p:cNvSpPr/>
          <p:nvPr/>
        </p:nvSpPr>
        <p:spPr>
          <a:xfrm>
            <a:off x="2548950" y="4097363"/>
            <a:ext cx="1097280" cy="317932"/>
          </a:xfrm>
          <a:prstGeom prst="rect">
            <a:avLst/>
          </a:prstGeom>
          <a:solidFill>
            <a:srgbClr val="067BB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492639" y="4056274"/>
            <a:ext cx="1209902" cy="398780"/>
          </a:xfrm>
          <a:prstGeom prst="rect">
            <a:avLst/>
          </a:prstGeom>
          <a:noFill/>
        </p:spPr>
        <p:txBody>
          <a:bodyPr wrap="square" rtlCol="0">
            <a:spAutoFit/>
          </a:bodyPr>
          <a:lstStyle/>
          <a:p>
            <a:pPr algn="ctr"/>
            <a:r>
              <a:rPr lang="en-US" altLang="zh-CN" sz="2000" dirty="0">
                <a:solidFill>
                  <a:schemeClr val="bg1"/>
                </a:solidFill>
                <a:latin typeface="思源黑体 CN Bold" panose="020B0800000000000000" pitchFamily="34" charset="-122"/>
                <a:ea typeface="思源黑体 CN Bold" panose="020B0800000000000000" pitchFamily="34" charset="-122"/>
              </a:rPr>
              <a:t>几十名</a:t>
            </a:r>
            <a:endParaRPr lang="en-US" altLang="zh-CN" sz="2000" dirty="0">
              <a:solidFill>
                <a:schemeClr val="bg1"/>
              </a:solidFill>
              <a:latin typeface="思源黑体 CN Bold" panose="020B0800000000000000" pitchFamily="34" charset="-122"/>
              <a:ea typeface="思源黑体 CN Bold" panose="020B0800000000000000" pitchFamily="34" charset="-122"/>
            </a:endParaRPr>
          </a:p>
        </p:txBody>
      </p:sp>
      <p:sp>
        <p:nvSpPr>
          <p:cNvPr id="38" name="矩形 37"/>
          <p:cNvSpPr/>
          <p:nvPr/>
        </p:nvSpPr>
        <p:spPr>
          <a:xfrm>
            <a:off x="4583143" y="4097363"/>
            <a:ext cx="1097280" cy="317932"/>
          </a:xfrm>
          <a:prstGeom prst="rect">
            <a:avLst/>
          </a:prstGeom>
          <a:solidFill>
            <a:srgbClr val="067BB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564278" y="4097363"/>
            <a:ext cx="1097280" cy="317932"/>
          </a:xfrm>
          <a:prstGeom prst="rect">
            <a:avLst/>
          </a:prstGeom>
          <a:solidFill>
            <a:srgbClr val="067BB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4183196" y="4060768"/>
            <a:ext cx="1884547" cy="398780"/>
          </a:xfrm>
          <a:prstGeom prst="rect">
            <a:avLst/>
          </a:prstGeom>
          <a:noFill/>
        </p:spPr>
        <p:txBody>
          <a:bodyPr wrap="square" rtlCol="0">
            <a:spAutoFit/>
          </a:bodyPr>
          <a:lstStyle/>
          <a:p>
            <a:pPr algn="ctr"/>
            <a:r>
              <a:rPr lang="en-US" altLang="zh-CN" sz="2000" dirty="0">
                <a:solidFill>
                  <a:schemeClr val="bg1"/>
                </a:solidFill>
                <a:latin typeface="思源黑体 CN Bold" panose="020B0800000000000000" pitchFamily="34" charset="-122"/>
                <a:ea typeface="思源黑体 CN Bold" panose="020B0800000000000000" pitchFamily="34" charset="-122"/>
              </a:rPr>
              <a:t>几百名</a:t>
            </a:r>
            <a:endParaRPr lang="en-US" altLang="zh-CN" sz="2000" dirty="0">
              <a:solidFill>
                <a:schemeClr val="bg1"/>
              </a:solidFill>
              <a:latin typeface="思源黑体 CN Bold" panose="020B0800000000000000" pitchFamily="34" charset="-122"/>
              <a:ea typeface="思源黑体 CN Bold" panose="020B0800000000000000" pitchFamily="34" charset="-122"/>
            </a:endParaRPr>
          </a:p>
        </p:txBody>
      </p:sp>
      <p:sp>
        <p:nvSpPr>
          <p:cNvPr id="34" name="文本框 33"/>
          <p:cNvSpPr txBox="1"/>
          <p:nvPr/>
        </p:nvSpPr>
        <p:spPr>
          <a:xfrm>
            <a:off x="6105832" y="4066660"/>
            <a:ext cx="2017948" cy="398780"/>
          </a:xfrm>
          <a:prstGeom prst="rect">
            <a:avLst/>
          </a:prstGeom>
          <a:noFill/>
        </p:spPr>
        <p:txBody>
          <a:bodyPr wrap="square" rtlCol="0">
            <a:spAutoFit/>
          </a:bodyPr>
          <a:lstStyle/>
          <a:p>
            <a:pPr algn="ctr"/>
            <a:r>
              <a:rPr lang="en-US" altLang="zh-CN" sz="2000" dirty="0">
                <a:solidFill>
                  <a:schemeClr val="bg1"/>
                </a:solidFill>
                <a:latin typeface="思源黑体 CN Bold" panose="020B0800000000000000" pitchFamily="34" charset="-122"/>
                <a:ea typeface="思源黑体 CN Bold" panose="020B0800000000000000" pitchFamily="34" charset="-122"/>
              </a:rPr>
              <a:t>上百名</a:t>
            </a:r>
            <a:endParaRPr lang="en-US" altLang="zh-CN" sz="2000" dirty="0">
              <a:solidFill>
                <a:schemeClr val="bg1"/>
              </a:solidFill>
              <a:latin typeface="思源黑体 CN Bold" panose="020B0800000000000000" pitchFamily="34" charset="-122"/>
              <a:ea typeface="思源黑体 CN Bold" panose="020B0800000000000000" pitchFamily="34" charset="-122"/>
            </a:endParaRPr>
          </a:p>
        </p:txBody>
      </p:sp>
      <p:sp>
        <p:nvSpPr>
          <p:cNvPr id="41" name="矩形 40"/>
          <p:cNvSpPr/>
          <p:nvPr/>
        </p:nvSpPr>
        <p:spPr>
          <a:xfrm>
            <a:off x="8469669" y="4135463"/>
            <a:ext cx="1097280" cy="317932"/>
          </a:xfrm>
          <a:prstGeom prst="rect">
            <a:avLst/>
          </a:prstGeom>
          <a:solidFill>
            <a:srgbClr val="067BB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8009335" y="4094374"/>
            <a:ext cx="2017948" cy="398780"/>
          </a:xfrm>
          <a:prstGeom prst="rect">
            <a:avLst/>
          </a:prstGeom>
          <a:noFill/>
        </p:spPr>
        <p:txBody>
          <a:bodyPr wrap="square" rtlCol="0">
            <a:spAutoFit/>
          </a:bodyPr>
          <a:lstStyle/>
          <a:p>
            <a:pPr algn="ctr"/>
            <a:r>
              <a:rPr lang="en-US" altLang="zh-CN" sz="2000" dirty="0">
                <a:solidFill>
                  <a:schemeClr val="bg1"/>
                </a:solidFill>
                <a:latin typeface="思源黑体 CN Bold" panose="020B0800000000000000" pitchFamily="34" charset="-122"/>
                <a:ea typeface="思源黑体 CN Bold" panose="020B0800000000000000" pitchFamily="34" charset="-122"/>
              </a:rPr>
              <a:t>上千名</a:t>
            </a:r>
            <a:endParaRPr lang="en-US" altLang="zh-CN" sz="2000" dirty="0">
              <a:solidFill>
                <a:schemeClr val="bg1"/>
              </a:solidFill>
              <a:latin typeface="思源黑体 CN Bold" panose="020B0800000000000000" pitchFamily="34" charset="-122"/>
              <a:ea typeface="思源黑体 CN Bold" panose="020B0800000000000000" pitchFamily="34" charset="-122"/>
            </a:endParaRPr>
          </a:p>
        </p:txBody>
      </p:sp>
      <p:sp>
        <p:nvSpPr>
          <p:cNvPr id="42" name="文本框 41"/>
          <p:cNvSpPr txBox="1"/>
          <p:nvPr/>
        </p:nvSpPr>
        <p:spPr>
          <a:xfrm>
            <a:off x="2464646" y="4497473"/>
            <a:ext cx="1307267" cy="398780"/>
          </a:xfrm>
          <a:prstGeom prst="rect">
            <a:avLst/>
          </a:prstGeom>
          <a:noFill/>
        </p:spPr>
        <p:txBody>
          <a:bodyPr wrap="square" rtlCol="0">
            <a:spAutoFit/>
          </a:bodyPr>
          <a:lstStyle/>
          <a:p>
            <a:pPr algn="just"/>
            <a:r>
              <a:rPr lang="zh-CN" altLang="en-US" sz="2000" kern="0" dirty="0">
                <a:solidFill>
                  <a:schemeClr val="bg1"/>
                </a:solidFill>
                <a:latin typeface="思源黑体 CN Light" panose="020B0300000000000000" pitchFamily="34" charset="-122"/>
                <a:ea typeface="思源黑体 CN Light" panose="020B0300000000000000" pitchFamily="34" charset="-122"/>
              </a:rPr>
              <a:t>大学教授</a:t>
            </a:r>
            <a:endParaRPr lang="zh-CN" altLang="en-US" sz="2000" kern="0" dirty="0">
              <a:solidFill>
                <a:schemeClr val="bg1"/>
              </a:solidFill>
              <a:latin typeface="思源黑体 CN Light" panose="020B0300000000000000" pitchFamily="34" charset="-122"/>
              <a:ea typeface="思源黑体 CN Light" panose="020B0300000000000000" pitchFamily="34" charset="-122"/>
            </a:endParaRPr>
          </a:p>
        </p:txBody>
      </p:sp>
      <p:sp>
        <p:nvSpPr>
          <p:cNvPr id="43" name="文本框 42"/>
          <p:cNvSpPr txBox="1"/>
          <p:nvPr/>
        </p:nvSpPr>
        <p:spPr>
          <a:xfrm>
            <a:off x="4441190" y="4497705"/>
            <a:ext cx="1626870" cy="398780"/>
          </a:xfrm>
          <a:prstGeom prst="rect">
            <a:avLst/>
          </a:prstGeom>
          <a:noFill/>
        </p:spPr>
        <p:txBody>
          <a:bodyPr wrap="square" rtlCol="0">
            <a:spAutoFit/>
          </a:bodyPr>
          <a:lstStyle/>
          <a:p>
            <a:pPr algn="just"/>
            <a:r>
              <a:rPr lang="en-US" altLang="zh-CN" sz="2000" kern="0" dirty="0">
                <a:solidFill>
                  <a:schemeClr val="bg1"/>
                </a:solidFill>
                <a:latin typeface="思源黑体 CN Light" panose="020B0300000000000000" pitchFamily="34" charset="-122"/>
                <a:ea typeface="思源黑体 CN Light" panose="020B0300000000000000" pitchFamily="34" charset="-122"/>
              </a:rPr>
              <a:t>博士研究生</a:t>
            </a:r>
            <a:endParaRPr lang="en-US" altLang="zh-CN" sz="2000" kern="0" dirty="0">
              <a:solidFill>
                <a:schemeClr val="bg1"/>
              </a:solidFill>
              <a:latin typeface="思源黑体 CN Light" panose="020B0300000000000000" pitchFamily="34" charset="-122"/>
              <a:ea typeface="思源黑体 CN Light" panose="020B0300000000000000" pitchFamily="34" charset="-122"/>
            </a:endParaRPr>
          </a:p>
        </p:txBody>
      </p:sp>
      <p:sp>
        <p:nvSpPr>
          <p:cNvPr id="46" name="文本框 45"/>
          <p:cNvSpPr txBox="1"/>
          <p:nvPr/>
        </p:nvSpPr>
        <p:spPr>
          <a:xfrm>
            <a:off x="6210300" y="4497705"/>
            <a:ext cx="1808480" cy="398780"/>
          </a:xfrm>
          <a:prstGeom prst="rect">
            <a:avLst/>
          </a:prstGeom>
          <a:noFill/>
        </p:spPr>
        <p:txBody>
          <a:bodyPr wrap="square" rtlCol="0">
            <a:spAutoFit/>
          </a:bodyPr>
          <a:lstStyle/>
          <a:p>
            <a:pPr algn="just"/>
            <a:r>
              <a:rPr lang="en-US" altLang="zh-CN" sz="2000" kern="0" dirty="0">
                <a:solidFill>
                  <a:schemeClr val="bg1"/>
                </a:solidFill>
                <a:latin typeface="思源黑体 CN Light" panose="020B0300000000000000" pitchFamily="34" charset="-122"/>
                <a:ea typeface="思源黑体 CN Light" panose="020B0300000000000000" pitchFamily="34" charset="-122"/>
              </a:rPr>
              <a:t>资深项目经理</a:t>
            </a:r>
            <a:endParaRPr lang="en-US" altLang="zh-CN" sz="2000" kern="0" dirty="0">
              <a:solidFill>
                <a:schemeClr val="bg1"/>
              </a:solidFill>
              <a:latin typeface="思源黑体 CN Light" panose="020B0300000000000000" pitchFamily="34" charset="-122"/>
              <a:ea typeface="思源黑体 CN Light" panose="020B0300000000000000" pitchFamily="34" charset="-122"/>
            </a:endParaRPr>
          </a:p>
        </p:txBody>
      </p:sp>
      <p:sp>
        <p:nvSpPr>
          <p:cNvPr id="48" name="文本框 47"/>
          <p:cNvSpPr txBox="1"/>
          <p:nvPr/>
        </p:nvSpPr>
        <p:spPr>
          <a:xfrm>
            <a:off x="7990840" y="4497705"/>
            <a:ext cx="2054860" cy="398780"/>
          </a:xfrm>
          <a:prstGeom prst="rect">
            <a:avLst/>
          </a:prstGeom>
          <a:noFill/>
        </p:spPr>
        <p:txBody>
          <a:bodyPr wrap="square" rtlCol="0">
            <a:spAutoFit/>
          </a:bodyPr>
          <a:lstStyle/>
          <a:p>
            <a:pPr algn="just"/>
            <a:r>
              <a:rPr lang="en-US" altLang="zh-CN" sz="2000" kern="0" dirty="0">
                <a:solidFill>
                  <a:schemeClr val="bg1"/>
                </a:solidFill>
                <a:latin typeface="思源黑体 CN Light" panose="020B0300000000000000" pitchFamily="34" charset="-122"/>
                <a:ea typeface="思源黑体 CN Light" panose="020B0300000000000000" pitchFamily="34" charset="-122"/>
              </a:rPr>
              <a:t>软件开发工程师</a:t>
            </a:r>
            <a:endParaRPr lang="en-US" altLang="zh-CN" sz="2000" kern="0" dirty="0">
              <a:solidFill>
                <a:schemeClr val="bg1"/>
              </a:solidFill>
              <a:latin typeface="思源黑体 CN Light" panose="020B0300000000000000" pitchFamily="34" charset="-122"/>
              <a:ea typeface="思源黑体 CN Light" panose="020B0300000000000000" pitchFamily="34" charset="-122"/>
            </a:endParaRPr>
          </a:p>
        </p:txBody>
      </p:sp>
      <p:grpSp>
        <p:nvGrpSpPr>
          <p:cNvPr id="30" name="组合 29"/>
          <p:cNvGrpSpPr/>
          <p:nvPr/>
        </p:nvGrpSpPr>
        <p:grpSpPr>
          <a:xfrm>
            <a:off x="3147449" y="1237846"/>
            <a:ext cx="5895833" cy="698167"/>
            <a:chOff x="3146814" y="831446"/>
            <a:chExt cx="5895833" cy="698167"/>
          </a:xfrm>
        </p:grpSpPr>
        <p:sp>
          <p:nvSpPr>
            <p:cNvPr id="44" name="文本框 43"/>
            <p:cNvSpPr txBox="1"/>
            <p:nvPr/>
          </p:nvSpPr>
          <p:spPr>
            <a:xfrm>
              <a:off x="3146814" y="831446"/>
              <a:ext cx="5895833" cy="521970"/>
            </a:xfrm>
            <a:prstGeom prst="rect">
              <a:avLst/>
            </a:prstGeom>
            <a:noFill/>
          </p:spPr>
          <p:txBody>
            <a:bodyPr wrap="square" rtlCol="0">
              <a:spAutoFit/>
            </a:bodyPr>
            <a:lstStyle/>
            <a:p>
              <a:pPr algn="ctr"/>
              <a:r>
                <a:rPr lang="zh-CN" altLang="en-US" sz="2800" dirty="0">
                  <a:solidFill>
                    <a:schemeClr val="tx1"/>
                  </a:solidFill>
                  <a:latin typeface="思源黑体 CN Bold" panose="020B0800000000000000" pitchFamily="34" charset="-122"/>
                  <a:ea typeface="思源黑体 CN Bold" panose="020B0800000000000000" pitchFamily="34" charset="-122"/>
                </a:rPr>
                <a:t>五、机器海岸线资源实力</a:t>
              </a:r>
              <a:endParaRPr lang="zh-CN" altLang="en-US" sz="2800" dirty="0">
                <a:solidFill>
                  <a:schemeClr val="tx1"/>
                </a:solidFill>
                <a:latin typeface="思源黑体 CN Bold" panose="020B0800000000000000" pitchFamily="34" charset="-122"/>
                <a:ea typeface="思源黑体 CN Bold" panose="020B0800000000000000" pitchFamily="34" charset="-122"/>
              </a:endParaRPr>
            </a:p>
          </p:txBody>
        </p:sp>
        <p:sp>
          <p:nvSpPr>
            <p:cNvPr id="45" name="矩形: 圆角 44"/>
            <p:cNvSpPr/>
            <p:nvPr/>
          </p:nvSpPr>
          <p:spPr>
            <a:xfrm flipV="1">
              <a:off x="5703626" y="1454550"/>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形 22" descr="男人"/>
          <p:cNvPicPr>
            <a:picLocks noChangeAspect="1"/>
          </p:cNvPicPr>
          <p:nvPr/>
        </p:nvPicPr>
        <p:blipFill>
          <a:blip r:embed="rId4"/>
          <a:stretch>
            <a:fillRect/>
          </a:stretch>
        </p:blipFill>
        <p:spPr>
          <a:xfrm>
            <a:off x="8793828" y="3113295"/>
            <a:ext cx="457200" cy="4572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srcRect/>
          <a:stretch>
            <a:fillRect/>
          </a:stretch>
        </p:blipFill>
        <p:spPr>
          <a:xfrm>
            <a:off x="4403725" y="1489820"/>
            <a:ext cx="3457576" cy="3457576"/>
          </a:xfrm>
          <a:prstGeom prst="ellipse">
            <a:avLst/>
          </a:prstGeom>
        </p:spPr>
      </p:pic>
      <p:sp>
        <p:nvSpPr>
          <p:cNvPr id="5" name="文本框 4"/>
          <p:cNvSpPr txBox="1"/>
          <p:nvPr/>
        </p:nvSpPr>
        <p:spPr>
          <a:xfrm>
            <a:off x="4403725" y="2833887"/>
            <a:ext cx="3457576" cy="768350"/>
          </a:xfrm>
          <a:prstGeom prst="rect">
            <a:avLst/>
          </a:prstGeom>
          <a:noFill/>
        </p:spPr>
        <p:txBody>
          <a:bodyPr wrap="square" rtlCol="0">
            <a:spAutoFit/>
          </a:bodyPr>
          <a:lstStyle/>
          <a:p>
            <a:pPr algn="dist"/>
            <a:r>
              <a:rPr lang="zh-CN" altLang="en-US" sz="4400" dirty="0">
                <a:solidFill>
                  <a:schemeClr val="bg1"/>
                </a:solidFill>
                <a:latin typeface="思源黑体 CN Bold" panose="020B0800000000000000" pitchFamily="34" charset="-122"/>
                <a:ea typeface="思源黑体 CN Bold" panose="020B0800000000000000" pitchFamily="34" charset="-122"/>
              </a:rPr>
              <a:t>谢谢观看</a:t>
            </a:r>
            <a:endParaRPr lang="zh-CN" altLang="en-US" sz="4400" dirty="0">
              <a:solidFill>
                <a:schemeClr val="bg1"/>
              </a:solidFill>
              <a:latin typeface="思源黑体 CN Bold" panose="020B0800000000000000" pitchFamily="34" charset="-122"/>
              <a:ea typeface="思源黑体 CN Bold" panose="020B0800000000000000"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774825" y="594995"/>
            <a:ext cx="8676640" cy="685165"/>
            <a:chOff x="3003939" y="125326"/>
            <a:chExt cx="5895833" cy="1006046"/>
          </a:xfrm>
        </p:grpSpPr>
        <p:sp>
          <p:nvSpPr>
            <p:cNvPr id="5" name="文本框 4"/>
            <p:cNvSpPr txBox="1"/>
            <p:nvPr/>
          </p:nvSpPr>
          <p:spPr>
            <a:xfrm>
              <a:off x="3003939" y="125326"/>
              <a:ext cx="5895833" cy="766422"/>
            </a:xfrm>
            <a:prstGeom prst="rect">
              <a:avLst/>
            </a:prstGeom>
            <a:noFill/>
          </p:spPr>
          <p:txBody>
            <a:bodyPr wrap="square" rtlCol="0">
              <a:spAutoFit/>
            </a:bodyPr>
            <a:lstStyle/>
            <a:p>
              <a:r>
                <a:rPr sz="2800" dirty="0">
                  <a:latin typeface="思源黑体 CN Bold" panose="020B0800000000000000" pitchFamily="34" charset="-122"/>
                  <a:ea typeface="思源黑体 CN Bold" panose="020B0800000000000000" pitchFamily="34" charset="-122"/>
                </a:rPr>
                <a:t>aws，spark，tensorflow 智联招聘过去一年人才统计</a:t>
              </a:r>
              <a:endParaRPr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056309"/>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graphicFrame>
        <p:nvGraphicFramePr>
          <p:cNvPr id="10" name="表格 9"/>
          <p:cNvGraphicFramePr/>
          <p:nvPr/>
        </p:nvGraphicFramePr>
        <p:xfrm>
          <a:off x="2091055" y="1654175"/>
          <a:ext cx="9763125" cy="3915410"/>
        </p:xfrm>
        <a:graphic>
          <a:graphicData uri="http://schemas.openxmlformats.org/drawingml/2006/table">
            <a:tbl>
              <a:tblPr firstRow="1" bandRow="1">
                <a:tableStyleId>{5C22544A-7EE6-4342-B048-85BDC9FD1C3A}</a:tableStyleId>
              </a:tblPr>
              <a:tblGrid>
                <a:gridCol w="1995805"/>
                <a:gridCol w="2211070"/>
                <a:gridCol w="2074545"/>
                <a:gridCol w="1727835"/>
              </a:tblGrid>
              <a:tr h="623570">
                <a:tc>
                  <a:txBody>
                    <a:bodyPr/>
                    <a:p>
                      <a:pPr indent="0" algn="ctr">
                        <a:buNone/>
                      </a:pPr>
                      <a:r>
                        <a:rPr lang="zh-CN" sz="1800" b="1">
                          <a:solidFill>
                            <a:srgbClr val="FF0000"/>
                          </a:solidFill>
                          <a:ea typeface="宋体" panose="02010600030101010101" pitchFamily="2" charset="-122"/>
                        </a:rPr>
                        <a:t>新一线城市（15）</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人数</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新一线城市（15）</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人数</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5760">
                <a:tc>
                  <a:txBody>
                    <a:bodyPr/>
                    <a:p>
                      <a:pPr indent="0" algn="ctr">
                        <a:buNone/>
                      </a:pPr>
                      <a:r>
                        <a:rPr lang="zh-CN" sz="1800" b="1">
                          <a:solidFill>
                            <a:srgbClr val="FF0000"/>
                          </a:solidFill>
                          <a:ea typeface="宋体" panose="02010600030101010101" pitchFamily="2" charset="-122"/>
                        </a:rPr>
                        <a:t>成都市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939</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长沙市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223</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5760">
                <a:tc>
                  <a:txBody>
                    <a:bodyPr/>
                    <a:p>
                      <a:pPr indent="0" algn="ctr">
                        <a:buNone/>
                      </a:pPr>
                      <a:r>
                        <a:rPr lang="zh-CN" sz="1800" b="1">
                          <a:solidFill>
                            <a:srgbClr val="FF0000"/>
                          </a:solidFill>
                          <a:ea typeface="宋体" panose="02010600030101010101" pitchFamily="2" charset="-122"/>
                        </a:rPr>
                        <a:t>杭州市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582</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沈阳市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207</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lgn="ctr">
                        <a:buNone/>
                      </a:pPr>
                      <a:r>
                        <a:rPr lang="zh-CN" sz="1800" b="1">
                          <a:solidFill>
                            <a:srgbClr val="FF0000"/>
                          </a:solidFill>
                          <a:ea typeface="宋体" panose="02010600030101010101" pitchFamily="2" charset="-122"/>
                        </a:rPr>
                        <a:t>武汉市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441</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青岛市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283</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5760">
                <a:tc>
                  <a:txBody>
                    <a:bodyPr/>
                    <a:p>
                      <a:pPr indent="0" algn="ctr">
                        <a:buNone/>
                      </a:pPr>
                      <a:r>
                        <a:rPr lang="zh-CN" sz="1800" b="1">
                          <a:solidFill>
                            <a:srgbClr val="FF0000"/>
                          </a:solidFill>
                          <a:ea typeface="宋体" panose="02010600030101010101" pitchFamily="2" charset="-122"/>
                        </a:rPr>
                        <a:t>重庆市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244</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郑州市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219</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lgn="ctr">
                        <a:buNone/>
                      </a:pPr>
                      <a:r>
                        <a:rPr lang="zh-CN" sz="1800" b="1">
                          <a:solidFill>
                            <a:srgbClr val="FF0000"/>
                          </a:solidFill>
                          <a:ea typeface="宋体" panose="02010600030101010101" pitchFamily="2" charset="-122"/>
                        </a:rPr>
                        <a:t>南京市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648</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大连市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237</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lgn="ctr">
                        <a:buNone/>
                      </a:pPr>
                      <a:r>
                        <a:rPr lang="zh-CN" sz="1800" b="1">
                          <a:solidFill>
                            <a:srgbClr val="FF0000"/>
                          </a:solidFill>
                          <a:ea typeface="宋体" panose="02010600030101010101" pitchFamily="2" charset="-122"/>
                        </a:rPr>
                        <a:t>天津市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360</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东莞市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45</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lgn="ctr">
                        <a:buNone/>
                      </a:pPr>
                      <a:r>
                        <a:rPr lang="zh-CN" sz="1800" b="1">
                          <a:solidFill>
                            <a:srgbClr val="FF0000"/>
                          </a:solidFill>
                          <a:ea typeface="宋体" panose="02010600030101010101" pitchFamily="2" charset="-122"/>
                        </a:rPr>
                        <a:t>苏州市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203</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宁波市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48</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lgn="ctr">
                        <a:buNone/>
                      </a:pPr>
                      <a:r>
                        <a:rPr lang="zh-CN" sz="1800" b="1">
                          <a:solidFill>
                            <a:srgbClr val="FF0000"/>
                          </a:solidFill>
                          <a:ea typeface="宋体" panose="02010600030101010101" pitchFamily="2" charset="-122"/>
                        </a:rPr>
                        <a:t>西安市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547</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11" name="文本框 10"/>
          <p:cNvSpPr txBox="1"/>
          <p:nvPr/>
        </p:nvSpPr>
        <p:spPr>
          <a:xfrm>
            <a:off x="5265420" y="5445760"/>
            <a:ext cx="2259965" cy="645160"/>
          </a:xfrm>
          <a:prstGeom prst="rect">
            <a:avLst/>
          </a:prstGeom>
          <a:noFill/>
        </p:spPr>
        <p:txBody>
          <a:bodyPr wrap="square" rtlCol="0">
            <a:spAutoFit/>
          </a:bodyPr>
          <a:p>
            <a:r>
              <a:rPr lang="zh-CN" altLang="en-US">
                <a:solidFill>
                  <a:srgbClr val="FF0000"/>
                </a:solidFill>
              </a:rPr>
              <a:t>占比</a:t>
            </a:r>
            <a:r>
              <a:rPr lang="en-US" b="1">
                <a:solidFill>
                  <a:srgbClr val="FF0000"/>
                </a:solidFill>
                <a:latin typeface="宋体" panose="02010600030101010101" pitchFamily="2" charset="-122"/>
                <a:sym typeface="+mn-ea"/>
              </a:rPr>
              <a:t>33.60%</a:t>
            </a:r>
            <a:endParaRPr lang="en-US" altLang="en-US" b="1">
              <a:solidFill>
                <a:srgbClr val="FF0000"/>
              </a:solidFill>
              <a:latin typeface="宋体" panose="02010600030101010101" pitchFamily="2" charset="-122"/>
            </a:endParaRPr>
          </a:p>
          <a:p>
            <a:endParaRPr lang="en-US" altLang="en-US" b="1">
              <a:solidFill>
                <a:srgbClr val="FF0000"/>
              </a:solidFill>
              <a:latin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774825" y="594995"/>
            <a:ext cx="8676640" cy="685165"/>
            <a:chOff x="3003939" y="125326"/>
            <a:chExt cx="5895833" cy="1006046"/>
          </a:xfrm>
        </p:grpSpPr>
        <p:sp>
          <p:nvSpPr>
            <p:cNvPr id="5" name="文本框 4"/>
            <p:cNvSpPr txBox="1"/>
            <p:nvPr/>
          </p:nvSpPr>
          <p:spPr>
            <a:xfrm>
              <a:off x="3003939" y="125326"/>
              <a:ext cx="5895833" cy="766422"/>
            </a:xfrm>
            <a:prstGeom prst="rect">
              <a:avLst/>
            </a:prstGeom>
            <a:noFill/>
          </p:spPr>
          <p:txBody>
            <a:bodyPr wrap="square" rtlCol="0">
              <a:spAutoFit/>
            </a:bodyPr>
            <a:lstStyle/>
            <a:p>
              <a:r>
                <a:rPr sz="2800" dirty="0">
                  <a:latin typeface="思源黑体 CN Bold" panose="020B0800000000000000" pitchFamily="34" charset="-122"/>
                  <a:ea typeface="思源黑体 CN Bold" panose="020B0800000000000000" pitchFamily="34" charset="-122"/>
                </a:rPr>
                <a:t>aws，spark，tensorflow 智联招聘过去一年人才统计</a:t>
              </a:r>
              <a:endParaRPr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056309"/>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graphicFrame>
        <p:nvGraphicFramePr>
          <p:cNvPr id="10" name="表格 9"/>
          <p:cNvGraphicFramePr/>
          <p:nvPr/>
        </p:nvGraphicFramePr>
        <p:xfrm>
          <a:off x="1647190" y="1502410"/>
          <a:ext cx="8896985" cy="4313555"/>
        </p:xfrm>
        <a:graphic>
          <a:graphicData uri="http://schemas.openxmlformats.org/drawingml/2006/table">
            <a:tbl>
              <a:tblPr firstRow="1" bandRow="1">
                <a:tableStyleId>{5C22544A-7EE6-4342-B048-85BDC9FD1C3A}</a:tableStyleId>
              </a:tblPr>
              <a:tblGrid>
                <a:gridCol w="1277046"/>
                <a:gridCol w="1213791"/>
                <a:gridCol w="1540524"/>
                <a:gridCol w="1028510"/>
                <a:gridCol w="1918557"/>
                <a:gridCol w="1918557"/>
              </a:tblGrid>
              <a:tr h="655955">
                <a:tc>
                  <a:txBody>
                    <a:bodyPr/>
                    <a:p>
                      <a:pPr indent="0" algn="ctr">
                        <a:buNone/>
                      </a:pPr>
                      <a:r>
                        <a:rPr lang="zh-CN" sz="1800" b="1">
                          <a:solidFill>
                            <a:srgbClr val="FF0000"/>
                          </a:solidFill>
                          <a:ea typeface="宋体" panose="02010600030101010101" pitchFamily="2" charset="-122"/>
                        </a:rPr>
                        <a:t>二线城市（30）</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人数</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二线城市（30）</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人数</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二线城市（30）</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人数</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5760">
                <a:tc>
                  <a:txBody>
                    <a:bodyPr/>
                    <a:p>
                      <a:pPr indent="0" algn="ctr">
                        <a:buNone/>
                      </a:pPr>
                      <a:r>
                        <a:rPr lang="zh-CN" sz="1800" b="1">
                          <a:solidFill>
                            <a:srgbClr val="FF0000"/>
                          </a:solidFill>
                          <a:ea typeface="宋体" panose="02010600030101010101" pitchFamily="2" charset="-122"/>
                        </a:rPr>
                        <a:t>厦门市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97</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石家庄市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76</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金华市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12</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5760">
                <a:tc>
                  <a:txBody>
                    <a:bodyPr/>
                    <a:p>
                      <a:pPr indent="0" algn="ctr">
                        <a:buNone/>
                      </a:pPr>
                      <a:r>
                        <a:rPr lang="zh-CN" sz="1800" b="1">
                          <a:solidFill>
                            <a:srgbClr val="FF0000"/>
                          </a:solidFill>
                          <a:ea typeface="宋体" panose="02010600030101010101" pitchFamily="2" charset="-122"/>
                        </a:rPr>
                        <a:t>福州市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93</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南宁市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29</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珠海市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67</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lgn="ctr">
                        <a:buNone/>
                      </a:pPr>
                      <a:r>
                        <a:rPr lang="zh-CN" sz="1800" b="1">
                          <a:solidFill>
                            <a:srgbClr val="FF0000"/>
                          </a:solidFill>
                          <a:ea typeface="宋体" panose="02010600030101010101" pitchFamily="2" charset="-122"/>
                        </a:rPr>
                        <a:t>无锡市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133</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常州市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45</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惠州市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24</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5760">
                <a:tc>
                  <a:txBody>
                    <a:bodyPr/>
                    <a:p>
                      <a:pPr indent="0" algn="ctr">
                        <a:buNone/>
                      </a:pPr>
                      <a:r>
                        <a:rPr lang="zh-CN" sz="1800" b="1">
                          <a:solidFill>
                            <a:srgbClr val="FF0000"/>
                          </a:solidFill>
                          <a:ea typeface="宋体" panose="02010600030101010101" pitchFamily="2" charset="-122"/>
                        </a:rPr>
                        <a:t>合肥市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178</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泉州市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9</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徐州市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28</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lgn="ctr">
                        <a:buNone/>
                      </a:pPr>
                      <a:r>
                        <a:rPr lang="zh-CN" sz="1800" b="1">
                          <a:solidFill>
                            <a:srgbClr val="FF0000"/>
                          </a:solidFill>
                          <a:ea typeface="宋体" panose="02010600030101010101" pitchFamily="2" charset="-122"/>
                        </a:rPr>
                        <a:t>昆明市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50</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南昌市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50</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海口市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26</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lgn="ctr">
                        <a:buNone/>
                      </a:pPr>
                      <a:r>
                        <a:rPr lang="zh-CN" sz="1800" b="1">
                          <a:solidFill>
                            <a:srgbClr val="FF0000"/>
                          </a:solidFill>
                          <a:ea typeface="宋体" panose="02010600030101010101" pitchFamily="2" charset="-122"/>
                        </a:rPr>
                        <a:t>哈尔滨市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99</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贵阳市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74</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乌鲁木齐市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26</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lgn="ctr">
                        <a:buNone/>
                      </a:pPr>
                      <a:r>
                        <a:rPr lang="zh-CN" sz="1800" b="1">
                          <a:solidFill>
                            <a:srgbClr val="FF0000"/>
                          </a:solidFill>
                          <a:ea typeface="宋体" panose="02010600030101010101" pitchFamily="2" charset="-122"/>
                        </a:rPr>
                        <a:t>济南市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224</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太原市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89</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绍兴市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7</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lgn="ctr">
                        <a:buNone/>
                      </a:pPr>
                      <a:r>
                        <a:rPr lang="zh-CN" sz="1800" b="1">
                          <a:solidFill>
                            <a:srgbClr val="FF0000"/>
                          </a:solidFill>
                          <a:ea typeface="宋体" panose="02010600030101010101" pitchFamily="2" charset="-122"/>
                        </a:rPr>
                        <a:t>佛山市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45</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烟台市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86</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中山市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16</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lgn="ctr">
                        <a:buNone/>
                      </a:pPr>
                      <a:r>
                        <a:rPr lang="zh-CN" sz="1800" b="1">
                          <a:solidFill>
                            <a:srgbClr val="FF0000"/>
                          </a:solidFill>
                          <a:ea typeface="宋体" panose="02010600030101010101" pitchFamily="2" charset="-122"/>
                        </a:rPr>
                        <a:t>长春市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72</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嘉兴市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24</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台州市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6</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lgn="ctr">
                        <a:buNone/>
                      </a:pPr>
                      <a:r>
                        <a:rPr lang="zh-CN" sz="1800" b="1">
                          <a:solidFill>
                            <a:srgbClr val="FF0000"/>
                          </a:solidFill>
                          <a:ea typeface="宋体" panose="02010600030101010101" pitchFamily="2" charset="-122"/>
                        </a:rPr>
                        <a:t>温州市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13</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南通市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97</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800" b="1">
                          <a:solidFill>
                            <a:srgbClr val="FF0000"/>
                          </a:solidFill>
                          <a:ea typeface="宋体" panose="02010600030101010101" pitchFamily="2" charset="-122"/>
                        </a:rPr>
                        <a:t>兰州市</a:t>
                      </a:r>
                      <a:endParaRPr lang="zh-CN" altLang="en-US" sz="1800" b="1">
                        <a:solidFill>
                          <a:srgbClr val="FF0000"/>
                        </a:solidFill>
                        <a:latin typeface="宋体" panose="02010600030101010101" pitchFamily="2" charset="-122"/>
                        <a:ea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1">
                          <a:solidFill>
                            <a:srgbClr val="FF0000"/>
                          </a:solidFill>
                          <a:latin typeface="宋体" panose="02010600030101010101" pitchFamily="2" charset="-122"/>
                        </a:rPr>
                        <a:t>39</a:t>
                      </a:r>
                      <a:endParaRPr lang="en-US" altLang="en-US" sz="1800" b="1">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2" name="文本框 21"/>
          <p:cNvSpPr txBox="1"/>
          <p:nvPr/>
        </p:nvSpPr>
        <p:spPr>
          <a:xfrm>
            <a:off x="5329555" y="6212840"/>
            <a:ext cx="2259965" cy="645160"/>
          </a:xfrm>
          <a:prstGeom prst="rect">
            <a:avLst/>
          </a:prstGeom>
          <a:noFill/>
        </p:spPr>
        <p:txBody>
          <a:bodyPr wrap="square" rtlCol="0">
            <a:spAutoFit/>
          </a:bodyPr>
          <a:p>
            <a:r>
              <a:rPr lang="zh-CN" altLang="en-US">
                <a:solidFill>
                  <a:srgbClr val="FF0000"/>
                </a:solidFill>
              </a:rPr>
              <a:t>占比</a:t>
            </a:r>
            <a:r>
              <a:rPr lang="en-US" b="1">
                <a:solidFill>
                  <a:srgbClr val="FF0000"/>
                </a:solidFill>
                <a:latin typeface="宋体" panose="02010600030101010101" pitchFamily="2" charset="-122"/>
                <a:sym typeface="+mn-ea"/>
              </a:rPr>
              <a:t>11.80%</a:t>
            </a:r>
            <a:endParaRPr lang="en-US" altLang="en-US" b="1">
              <a:solidFill>
                <a:srgbClr val="FF0000"/>
              </a:solidFill>
              <a:latin typeface="宋体" panose="02010600030101010101" pitchFamily="2" charset="-122"/>
            </a:endParaRPr>
          </a:p>
          <a:p>
            <a:endParaRPr lang="en-US" altLang="en-US" b="1">
              <a:solidFill>
                <a:srgbClr val="FF0000"/>
              </a:solidFill>
              <a:latin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0" y="0"/>
            <a:ext cx="3438525" cy="6858000"/>
          </a:xfrm>
          <a:prstGeom prst="rect">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1" cstate="print"/>
          <a:srcRect/>
          <a:stretch>
            <a:fillRect/>
          </a:stretch>
        </p:blipFill>
        <p:spPr>
          <a:xfrm>
            <a:off x="1842884" y="1141412"/>
            <a:ext cx="3254375" cy="4648201"/>
          </a:xfrm>
          <a:prstGeom prst="rect">
            <a:avLst/>
          </a:prstGeom>
        </p:spPr>
      </p:pic>
      <p:pic>
        <p:nvPicPr>
          <p:cNvPr id="4" name="图片 3"/>
          <p:cNvPicPr>
            <a:picLocks noChangeAspect="1"/>
          </p:cNvPicPr>
          <p:nvPr/>
        </p:nvPicPr>
        <p:blipFill>
          <a:blip r:embed="rId2" cstate="print"/>
          <a:stretch>
            <a:fillRect/>
          </a:stretch>
        </p:blipFill>
        <p:spPr>
          <a:xfrm>
            <a:off x="1774825" y="912865"/>
            <a:ext cx="3390495" cy="5037085"/>
          </a:xfrm>
          <a:prstGeom prst="rect">
            <a:avLst/>
          </a:prstGeom>
          <a:effectLst>
            <a:outerShdw blurRad="50800" dist="63500" dir="13500000" sx="101000" sy="101000" algn="br" rotWithShape="0">
              <a:prstClr val="black">
                <a:alpha val="40000"/>
              </a:prstClr>
            </a:outerShdw>
          </a:effectLst>
        </p:spPr>
      </p:pic>
      <p:grpSp>
        <p:nvGrpSpPr>
          <p:cNvPr id="9" name="组合 8"/>
          <p:cNvGrpSpPr/>
          <p:nvPr/>
        </p:nvGrpSpPr>
        <p:grpSpPr>
          <a:xfrm>
            <a:off x="5461635" y="788035"/>
            <a:ext cx="6435725" cy="976630"/>
            <a:chOff x="2815979" y="571731"/>
            <a:chExt cx="6243955" cy="976836"/>
          </a:xfrm>
        </p:grpSpPr>
        <p:sp>
          <p:nvSpPr>
            <p:cNvPr id="10" name="文本框 9"/>
            <p:cNvSpPr txBox="1"/>
            <p:nvPr/>
          </p:nvSpPr>
          <p:spPr>
            <a:xfrm>
              <a:off x="2815979" y="571731"/>
              <a:ext cx="6243955" cy="52208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二、</a:t>
              </a:r>
              <a:r>
                <a:rPr lang="en-US" altLang="zh-CN" sz="2800" dirty="0">
                  <a:latin typeface="思源黑体 CN Bold" panose="020B0800000000000000" pitchFamily="34" charset="-122"/>
                  <a:ea typeface="思源黑体 CN Bold" panose="020B0800000000000000" pitchFamily="34" charset="-122"/>
                </a:rPr>
                <a:t>AWS</a:t>
              </a:r>
              <a:endParaRPr lang="en-US" altLang="zh-CN" sz="2800" dirty="0">
                <a:latin typeface="思源黑体 CN Bold" panose="020B0800000000000000" pitchFamily="34" charset="-122"/>
                <a:ea typeface="思源黑体 CN Bold" panose="020B0800000000000000" pitchFamily="34" charset="-122"/>
              </a:endParaRPr>
            </a:p>
          </p:txBody>
        </p:sp>
        <p:sp>
          <p:nvSpPr>
            <p:cNvPr id="11" name="矩形: 圆角 10"/>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3"/>
          <a:stretch>
            <a:fillRect/>
          </a:stretch>
        </p:blipFill>
        <p:spPr>
          <a:xfrm>
            <a:off x="6442075" y="2461895"/>
            <a:ext cx="4761865" cy="19335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2173198" y="547105"/>
            <a:ext cx="5895833" cy="1006046"/>
            <a:chOff x="3003939" y="125326"/>
            <a:chExt cx="5895833" cy="1006046"/>
          </a:xfrm>
        </p:grpSpPr>
        <p:sp>
          <p:nvSpPr>
            <p:cNvPr id="5" name="文本框 4"/>
            <p:cNvSpPr txBox="1"/>
            <p:nvPr/>
          </p:nvSpPr>
          <p:spPr>
            <a:xfrm>
              <a:off x="3003939" y="125326"/>
              <a:ext cx="5895833" cy="521970"/>
            </a:xfrm>
            <a:prstGeom prst="rect">
              <a:avLst/>
            </a:prstGeom>
            <a:noFill/>
          </p:spPr>
          <p:txBody>
            <a:bodyPr wrap="square" rtlCol="0">
              <a:spAutoFit/>
            </a:bodyPr>
            <a:lstStyle/>
            <a:p>
              <a:r>
                <a:rPr lang="en-US" altLang="zh-CN" sz="2800" dirty="0">
                  <a:latin typeface="思源黑体 CN Bold" panose="020B0800000000000000" pitchFamily="34" charset="-122"/>
                  <a:ea typeface="思源黑体 CN Bold" panose="020B0800000000000000" pitchFamily="34" charset="-122"/>
                </a:rPr>
                <a:t>AWS</a:t>
              </a:r>
              <a:r>
                <a:rPr lang="zh-CN" altLang="en-US" sz="2800" dirty="0">
                  <a:latin typeface="思源黑体 CN Bold" panose="020B0800000000000000" pitchFamily="34" charset="-122"/>
                  <a:ea typeface="思源黑体 CN Bold" panose="020B0800000000000000" pitchFamily="34" charset="-122"/>
                </a:rPr>
                <a:t>要点</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056309"/>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graphicFrame>
        <p:nvGraphicFramePr>
          <p:cNvPr id="10" name="表格 9"/>
          <p:cNvGraphicFramePr/>
          <p:nvPr/>
        </p:nvGraphicFramePr>
        <p:xfrm>
          <a:off x="1774825" y="1662430"/>
          <a:ext cx="9763125" cy="3915410"/>
        </p:xfrm>
        <a:graphic>
          <a:graphicData uri="http://schemas.openxmlformats.org/drawingml/2006/table">
            <a:tbl>
              <a:tblPr firstRow="1" bandRow="1">
                <a:tableStyleId>{5C22544A-7EE6-4342-B048-85BDC9FD1C3A}</a:tableStyleId>
              </a:tblPr>
              <a:tblGrid>
                <a:gridCol w="1995805"/>
                <a:gridCol w="2211070"/>
                <a:gridCol w="2074545"/>
                <a:gridCol w="1727835"/>
                <a:gridCol w="1753870"/>
              </a:tblGrid>
              <a:tr h="623570">
                <a:tc>
                  <a:txBody>
                    <a:bodyPr/>
                    <a:p>
                      <a:pPr indent="0">
                        <a:buNone/>
                      </a:pPr>
                      <a:r>
                        <a:rPr lang="zh-CN" b="0">
                          <a:solidFill>
                            <a:srgbClr val="FF0000"/>
                          </a:solidFill>
                          <a:ea typeface="宋体" panose="02010600030101010101" pitchFamily="2" charset="-122"/>
                        </a:rPr>
                        <a:t>亚马逊(93)</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解决方案(10)</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WEB服务(6)</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提供商(5)</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合作伙伴(3)</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5760">
                <a:tc>
                  <a:txBody>
                    <a:bodyPr/>
                    <a:p>
                      <a:pPr indent="0">
                        <a:buNone/>
                      </a:pPr>
                      <a:r>
                        <a:rPr lang="zh-CN" b="0">
                          <a:solidFill>
                            <a:srgbClr val="FF0000"/>
                          </a:solidFill>
                          <a:ea typeface="宋体" panose="02010600030101010101" pitchFamily="2" charset="-122"/>
                        </a:rPr>
                        <a:t>云计算(45)</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计算平台(9)</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机器学习(6)</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开发者(5)</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防火墙(3)</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5760">
                <a:tc>
                  <a:txBody>
                    <a:bodyPr/>
                    <a:p>
                      <a:pPr indent="0">
                        <a:buNone/>
                      </a:pPr>
                      <a:r>
                        <a:rPr lang="zh-CN" b="0">
                          <a:solidFill>
                            <a:srgbClr val="FF0000"/>
                          </a:solidFill>
                          <a:ea typeface="宋体" panose="02010600030101010101" pitchFamily="2" charset="-122"/>
                        </a:rPr>
                        <a:t>数据中心(24)</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副总裁(8)</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泰克公司(6)</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战略合作伙伴(5)</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buNone/>
                      </a:pPr>
                      <a:r>
                        <a:rPr lang="zh-CN" b="0">
                          <a:solidFill>
                            <a:srgbClr val="FF0000"/>
                          </a:solidFill>
                          <a:ea typeface="宋体" panose="02010600030101010101" pitchFamily="2" charset="-122"/>
                        </a:rPr>
                        <a:t>网络服务(22)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计算技术(8)</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基础架构(6)</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客户(4)</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5760">
                <a:tc>
                  <a:txBody>
                    <a:bodyPr/>
                    <a:p>
                      <a:pPr indent="0">
                        <a:buNone/>
                      </a:pPr>
                      <a:r>
                        <a:rPr lang="zh-CN" b="0">
                          <a:solidFill>
                            <a:srgbClr val="FF0000"/>
                          </a:solidFill>
                          <a:ea typeface="宋体" panose="02010600030101010101" pitchFamily="2" charset="-122"/>
                        </a:rPr>
                        <a:t>基础设施(16)</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计算服务(8)</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腾讯(6)</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微软(4)</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buNone/>
                      </a:pPr>
                      <a:r>
                        <a:rPr lang="zh-CN" b="0">
                          <a:solidFill>
                            <a:srgbClr val="FF0000"/>
                          </a:solidFill>
                          <a:ea typeface="宋体" panose="02010600030101010101" pitchFamily="2" charset="-122"/>
                        </a:rPr>
                        <a:t>应用程序(12)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平台(8)</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控制平台(6)</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b="0">
                          <a:solidFill>
                            <a:srgbClr val="FF0000"/>
                          </a:solidFill>
                          <a:latin typeface="宋体" panose="02010600030101010101" pitchFamily="2" charset="-122"/>
                        </a:rPr>
                        <a:t>IBm(4)</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buNone/>
                      </a:pPr>
                      <a:r>
                        <a:rPr lang="zh-CN" b="0">
                          <a:solidFill>
                            <a:srgbClr val="FF0000"/>
                          </a:solidFill>
                          <a:ea typeface="宋体" panose="02010600030101010101" pitchFamily="2" charset="-122"/>
                        </a:rPr>
                        <a:t>物联网(12)</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质量控制(7)</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互联网(5)</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服务提供商(4)</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buNone/>
                      </a:pPr>
                      <a:r>
                        <a:rPr lang="en-US" b="0">
                          <a:solidFill>
                            <a:srgbClr val="FF0000"/>
                          </a:solidFill>
                          <a:latin typeface="宋体" panose="02010600030101010101" pitchFamily="2" charset="-122"/>
                        </a:rPr>
                        <a:t>WEB(11)</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操作系统(7)</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用户(5)</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服务市场(4)</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buNone/>
                      </a:pPr>
                      <a:r>
                        <a:rPr lang="zh-CN" b="0">
                          <a:solidFill>
                            <a:srgbClr val="FF0000"/>
                          </a:solidFill>
                          <a:ea typeface="宋体" panose="02010600030101010101" pitchFamily="2" charset="-122"/>
                        </a:rPr>
                        <a:t>谷歌(11)</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安全解决方案(7)</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服务器(5)</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后期制作(4)</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9400">
                <a:tc>
                  <a:txBody>
                    <a:bodyPr/>
                    <a:p>
                      <a:pPr indent="0">
                        <a:buNone/>
                      </a:pPr>
                      <a:r>
                        <a:rPr lang="zh-CN" b="0">
                          <a:solidFill>
                            <a:srgbClr val="FF0000"/>
                          </a:solidFill>
                          <a:ea typeface="宋体" panose="02010600030101010101" pitchFamily="2" charset="-122"/>
                        </a:rPr>
                        <a:t>云服务(11)</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资源配置(6)</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工作流(5)</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b="0">
                          <a:solidFill>
                            <a:srgbClr val="FF0000"/>
                          </a:solidFill>
                          <a:ea typeface="宋体" panose="02010600030101010101" pitchFamily="2" charset="-122"/>
                        </a:rPr>
                        <a:t>创业公司(4)</a:t>
                      </a: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b="0">
                        <a:solidFill>
                          <a:srgbClr val="FF0000"/>
                        </a:solidFill>
                        <a:latin typeface="宋体" panose="02010600030101010101" pitchFamily="2" charset="-122"/>
                      </a:endParaRPr>
                    </a:p>
                  </a:txBody>
                  <a:tcPr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srcRect/>
          <a:stretch>
            <a:fillRect/>
          </a:stretch>
        </p:blipFill>
        <p:spPr>
          <a:xfrm>
            <a:off x="7043737" y="-6350"/>
            <a:ext cx="5148263" cy="6864350"/>
          </a:xfrm>
          <a:prstGeom prst="rect">
            <a:avLst/>
          </a:prstGeom>
          <a:effectLst/>
        </p:spPr>
      </p:pic>
      <p:sp>
        <p:nvSpPr>
          <p:cNvPr id="3" name="矩形 2"/>
          <p:cNvSpPr/>
          <p:nvPr/>
        </p:nvSpPr>
        <p:spPr>
          <a:xfrm>
            <a:off x="1774825" y="904875"/>
            <a:ext cx="8642350" cy="5041900"/>
          </a:xfrm>
          <a:prstGeom prst="rect">
            <a:avLst/>
          </a:prstGeom>
          <a:solidFill>
            <a:schemeClr val="bg1"/>
          </a:solidFill>
          <a:ln>
            <a:noFill/>
          </a:ln>
          <a:effectLst>
            <a:outerShdw blurRad="127000" dist="635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900148" y="904610"/>
            <a:ext cx="5895833" cy="1065736"/>
            <a:chOff x="2730889" y="482831"/>
            <a:chExt cx="5895833" cy="1065736"/>
          </a:xfrm>
        </p:grpSpPr>
        <p:sp>
          <p:nvSpPr>
            <p:cNvPr id="5" name="文本框 4"/>
            <p:cNvSpPr txBox="1"/>
            <p:nvPr/>
          </p:nvSpPr>
          <p:spPr>
            <a:xfrm>
              <a:off x="2730889" y="482831"/>
              <a:ext cx="5895833" cy="521970"/>
            </a:xfrm>
            <a:prstGeom prst="rect">
              <a:avLst/>
            </a:prstGeom>
            <a:noFill/>
          </p:spPr>
          <p:txBody>
            <a:bodyPr wrap="square" rtlCol="0">
              <a:spAutoFit/>
            </a:bodyPr>
            <a:lstStyle/>
            <a:p>
              <a:r>
                <a:rPr lang="zh-CN" altLang="en-US" sz="2800" dirty="0">
                  <a:latin typeface="思源黑体 CN Bold" panose="020B0800000000000000" pitchFamily="34" charset="-122"/>
                  <a:ea typeface="思源黑体 CN Bold" panose="020B0800000000000000" pitchFamily="34" charset="-122"/>
                </a:rPr>
                <a:t>引文数量较多的文献</a:t>
              </a:r>
              <a:endParaRPr lang="zh-CN" altLang="en-US" sz="2800" dirty="0">
                <a:latin typeface="思源黑体 CN Bold" panose="020B0800000000000000" pitchFamily="34" charset="-122"/>
                <a:ea typeface="思源黑体 CN Bold" panose="020B0800000000000000" pitchFamily="34" charset="-122"/>
              </a:endParaRPr>
            </a:p>
          </p:txBody>
        </p:sp>
        <p:sp>
          <p:nvSpPr>
            <p:cNvPr id="6" name="矩形: 圆角 5"/>
            <p:cNvSpPr/>
            <p:nvPr/>
          </p:nvSpPr>
          <p:spPr>
            <a:xfrm flipV="1">
              <a:off x="3306499" y="1473504"/>
              <a:ext cx="784747" cy="75063"/>
            </a:xfrm>
            <a:prstGeom prst="roundRect">
              <a:avLst>
                <a:gd name="adj" fmla="val 50000"/>
              </a:avLst>
            </a:prstGeom>
            <a:solidFill>
              <a:srgbClr val="008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形 11" descr="拇指朝上符号"/>
          <p:cNvPicPr>
            <a:picLocks noChangeAspect="1"/>
          </p:cNvPicPr>
          <p:nvPr/>
        </p:nvPicPr>
        <p:blipFill>
          <a:blip r:embed="rId2"/>
          <a:stretch>
            <a:fillRect/>
          </a:stretch>
        </p:blipFill>
        <p:spPr>
          <a:xfrm>
            <a:off x="2475758" y="2553911"/>
            <a:ext cx="457200" cy="457200"/>
          </a:xfrm>
          <a:prstGeom prst="rect">
            <a:avLst/>
          </a:prstGeom>
        </p:spPr>
      </p:pic>
      <p:sp>
        <p:nvSpPr>
          <p:cNvPr id="8" name="文本框 7"/>
          <p:cNvSpPr txBox="1"/>
          <p:nvPr/>
        </p:nvSpPr>
        <p:spPr>
          <a:xfrm>
            <a:off x="3480435" y="2548890"/>
            <a:ext cx="6208395" cy="2306955"/>
          </a:xfrm>
          <a:prstGeom prst="rect">
            <a:avLst/>
          </a:prstGeom>
          <a:noFill/>
        </p:spPr>
        <p:txBody>
          <a:bodyPr wrap="square" rtlCol="0">
            <a:spAutoFit/>
          </a:bodyPr>
          <a:p>
            <a:r>
              <a:rPr lang="zh-CN" altLang="en-US">
                <a:solidFill>
                  <a:srgbClr val="FF0000"/>
                </a:solidFill>
              </a:rPr>
              <a:t>    [学位论文] 基于云计算的现代农业物联网监控系统 引证(9)</a:t>
            </a:r>
            <a:endParaRPr lang="zh-CN" altLang="en-US">
              <a:solidFill>
                <a:srgbClr val="FF0000"/>
              </a:solidFill>
            </a:endParaRPr>
          </a:p>
          <a:p>
            <a:r>
              <a:rPr lang="zh-CN" altLang="en-US">
                <a:solidFill>
                  <a:srgbClr val="FF0000"/>
                </a:solidFill>
              </a:rPr>
              <a:t>    作者：谢杨（西南交通大学）</a:t>
            </a:r>
            <a:endParaRPr lang="zh-CN" altLang="en-US">
              <a:solidFill>
                <a:srgbClr val="FF0000"/>
              </a:solidFill>
            </a:endParaRPr>
          </a:p>
          <a:p>
            <a:r>
              <a:rPr lang="zh-CN" altLang="en-US">
                <a:solidFill>
                  <a:srgbClr val="FF0000"/>
                </a:solidFill>
              </a:rPr>
              <a:t>    学位名称：硕士</a:t>
            </a:r>
            <a:endParaRPr lang="zh-CN" altLang="en-US">
              <a:solidFill>
                <a:srgbClr val="FF0000"/>
              </a:solidFill>
            </a:endParaRPr>
          </a:p>
          <a:p>
            <a:r>
              <a:rPr lang="zh-CN" altLang="en-US">
                <a:solidFill>
                  <a:srgbClr val="FF0000"/>
                </a:solidFill>
              </a:rPr>
              <a:t>    出处：西南交通大学 2015 </a:t>
            </a:r>
            <a:endParaRPr lang="zh-CN" altLang="en-US">
              <a:solidFill>
                <a:srgbClr val="FF0000"/>
              </a:solidFill>
            </a:endParaRPr>
          </a:p>
          <a:p>
            <a:r>
              <a:rPr lang="zh-CN" altLang="en-US">
                <a:solidFill>
                  <a:srgbClr val="FF0000"/>
                </a:solidFill>
              </a:rPr>
              <a:t>    关键词：现代农业；物联网；云计算；大数据；物联网云平台</a:t>
            </a:r>
            <a:endParaRPr lang="zh-CN" altLang="en-US">
              <a:solidFill>
                <a:srgbClr val="FF0000"/>
              </a:solidFill>
            </a:endParaRPr>
          </a:p>
          <a:p>
            <a:r>
              <a:rPr lang="zh-CN" altLang="en-US">
                <a:solidFill>
                  <a:srgbClr val="FF0000"/>
                </a:solidFill>
              </a:rPr>
              <a:t> </a:t>
            </a:r>
            <a:endParaRPr lang="zh-CN" altLang="en-US">
              <a:solidFill>
                <a:srgbClr val="FF0000"/>
              </a:solidFill>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7328</Words>
  <Application>WPS 演示</Application>
  <PresentationFormat>宽屏</PresentationFormat>
  <Paragraphs>806</Paragraphs>
  <Slides>42</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42</vt:i4>
      </vt:variant>
    </vt:vector>
  </HeadingPairs>
  <TitlesOfParts>
    <vt:vector size="56" baseType="lpstr">
      <vt:lpstr>Arial</vt:lpstr>
      <vt:lpstr>宋体</vt:lpstr>
      <vt:lpstr>Wingdings</vt:lpstr>
      <vt:lpstr>思源黑体 CN Bold</vt:lpstr>
      <vt:lpstr>思源黑体 CN Normal</vt:lpstr>
      <vt:lpstr>思源黑体 CN Light</vt:lpstr>
      <vt:lpstr>黑体</vt:lpstr>
      <vt:lpstr>等线</vt:lpstr>
      <vt:lpstr>微软雅黑</vt:lpstr>
      <vt:lpstr>Arial Unicode MS</vt:lpstr>
      <vt:lpstr>等线 Light</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乖小乖</dc:creator>
  <cp:lastModifiedBy>方建勇</cp:lastModifiedBy>
  <cp:revision>153</cp:revision>
  <dcterms:created xsi:type="dcterms:W3CDTF">2018-01-11T12:54:00Z</dcterms:created>
  <dcterms:modified xsi:type="dcterms:W3CDTF">2018-07-18T01:30:05Z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